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18" r:id="rId1"/>
    <p:sldMasterId id="2147483852" r:id="rId2"/>
  </p:sldMasterIdLst>
  <p:notesMasterIdLst>
    <p:notesMasterId r:id="rId19"/>
  </p:notesMasterIdLst>
  <p:sldIdLst>
    <p:sldId id="283" r:id="rId3"/>
    <p:sldId id="430" r:id="rId4"/>
    <p:sldId id="408" r:id="rId5"/>
    <p:sldId id="316" r:id="rId6"/>
    <p:sldId id="418" r:id="rId7"/>
    <p:sldId id="453" r:id="rId8"/>
    <p:sldId id="443" r:id="rId9"/>
    <p:sldId id="444" r:id="rId10"/>
    <p:sldId id="451" r:id="rId11"/>
    <p:sldId id="452" r:id="rId12"/>
    <p:sldId id="320" r:id="rId13"/>
    <p:sldId id="449" r:id="rId14"/>
    <p:sldId id="448" r:id="rId15"/>
    <p:sldId id="454" r:id="rId16"/>
    <p:sldId id="313" r:id="rId17"/>
    <p:sldId id="413" r:id="rId18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A Jones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2" autoAdjust="0"/>
    <p:restoredTop sz="83793"/>
  </p:normalViewPr>
  <p:slideViewPr>
    <p:cSldViewPr>
      <p:cViewPr varScale="1">
        <p:scale>
          <a:sx n="73" d="100"/>
          <a:sy n="73" d="100"/>
        </p:scale>
        <p:origin x="2400" y="20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92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pjones/Documents/LUG24/OpenSFS%20Survey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pjones/Documents/LUG24/OpenSFS%20Survey%20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pjones/Documents/LUG23/OpenSFS%20Survey%20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pjones/Documents/LUG24/OpenSFS%20Survey%2020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pjones/Documents/Lustre%202.16%20Contribution%20sta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pjones/Documents/Lustre%202.16%20Contribution%20sta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pjones/Documents/LUG2020/Ten%20Years%20Contributio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pjones/Documents/LUG2020/Ten%20Years%20Contributio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'# Respondants'!$B$1</c:f>
              <c:strCache>
                <c:ptCount val="1"/>
                <c:pt idx="0">
                  <c:v># Respondents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'# Respondants'!$A$2:$A$14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'# Respondants'!$B$2:$B$14</c:f>
              <c:numCache>
                <c:formatCode>General</c:formatCode>
                <c:ptCount val="13"/>
                <c:pt idx="0">
                  <c:v>90</c:v>
                </c:pt>
                <c:pt idx="1">
                  <c:v>73</c:v>
                </c:pt>
                <c:pt idx="2">
                  <c:v>76</c:v>
                </c:pt>
                <c:pt idx="3">
                  <c:v>89</c:v>
                </c:pt>
                <c:pt idx="4">
                  <c:v>97</c:v>
                </c:pt>
                <c:pt idx="5">
                  <c:v>70</c:v>
                </c:pt>
                <c:pt idx="6">
                  <c:v>110</c:v>
                </c:pt>
                <c:pt idx="7">
                  <c:v>82</c:v>
                </c:pt>
                <c:pt idx="8">
                  <c:v>67</c:v>
                </c:pt>
                <c:pt idx="9">
                  <c:v>58</c:v>
                </c:pt>
                <c:pt idx="10">
                  <c:v>70</c:v>
                </c:pt>
                <c:pt idx="11">
                  <c:v>56</c:v>
                </c:pt>
                <c:pt idx="12">
                  <c:v>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A9-AD41-9CBA-C15F478809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25239744"/>
        <c:axId val="2125243200"/>
      </c:lineChart>
      <c:catAx>
        <c:axId val="212523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5243200"/>
        <c:crosses val="autoZero"/>
        <c:auto val="1"/>
        <c:lblAlgn val="ctr"/>
        <c:lblOffset val="100"/>
        <c:noMultiLvlLbl val="0"/>
      </c:catAx>
      <c:valAx>
        <c:axId val="2125243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5239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986636045494314"/>
          <c:y val="0.89409667541557303"/>
          <c:w val="0.30471150481189851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Which</a:t>
            </a:r>
            <a:r>
              <a:rPr lang="en-US" sz="2000" b="1" baseline="0"/>
              <a:t> Lustre versions do you use in production? (select all that apply)</a:t>
            </a:r>
            <a:endParaRPr lang="en-US" sz="2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'Q1'!$D$25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'Q1'!$A$26:$C$29</c:f>
              <c:strCache>
                <c:ptCount val="4"/>
                <c:pt idx="0">
                  <c:v>Lustre 2.10.x</c:v>
                </c:pt>
                <c:pt idx="1">
                  <c:v>Lustre 2.12.x</c:v>
                </c:pt>
                <c:pt idx="2">
                  <c:v>Lustre 2.14</c:v>
                </c:pt>
                <c:pt idx="3">
                  <c:v>Lustre 2.15.x</c:v>
                </c:pt>
              </c:strCache>
            </c:strRef>
          </c:cat>
          <c:val>
            <c:numRef>
              <c:f>'Q1'!$D$26:$D$29</c:f>
              <c:numCache>
                <c:formatCode>0.00%</c:formatCode>
                <c:ptCount val="4"/>
                <c:pt idx="0">
                  <c:v>0.12859999999999999</c:v>
                </c:pt>
                <c:pt idx="1">
                  <c:v>0.87139999999999995</c:v>
                </c:pt>
                <c:pt idx="2">
                  <c:v>0.1857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41-ED4D-ACBE-EA3C5152B820}"/>
            </c:ext>
          </c:extLst>
        </c:ser>
        <c:ser>
          <c:idx val="1"/>
          <c:order val="1"/>
          <c:tx>
            <c:strRef>
              <c:f>'Q1'!$E$25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'Q1'!$A$26:$C$29</c:f>
              <c:strCache>
                <c:ptCount val="4"/>
                <c:pt idx="0">
                  <c:v>Lustre 2.10.x</c:v>
                </c:pt>
                <c:pt idx="1">
                  <c:v>Lustre 2.12.x</c:v>
                </c:pt>
                <c:pt idx="2">
                  <c:v>Lustre 2.14</c:v>
                </c:pt>
                <c:pt idx="3">
                  <c:v>Lustre 2.15.x</c:v>
                </c:pt>
              </c:strCache>
            </c:strRef>
          </c:cat>
          <c:val>
            <c:numRef>
              <c:f>'Q1'!$E$26:$E$29</c:f>
              <c:numCache>
                <c:formatCode>0.00%</c:formatCode>
                <c:ptCount val="4"/>
                <c:pt idx="0">
                  <c:v>0.2321</c:v>
                </c:pt>
                <c:pt idx="1">
                  <c:v>0.80359999999999998</c:v>
                </c:pt>
                <c:pt idx="2">
                  <c:v>0.1429</c:v>
                </c:pt>
                <c:pt idx="3">
                  <c:v>0.42859999999999998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41-ED4D-ACBE-EA3C5152B820}"/>
            </c:ext>
          </c:extLst>
        </c:ser>
        <c:ser>
          <c:idx val="2"/>
          <c:order val="2"/>
          <c:tx>
            <c:strRef>
              <c:f>'Q1'!$F$25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'Q1'!$A$26:$C$29</c:f>
              <c:strCache>
                <c:ptCount val="4"/>
                <c:pt idx="0">
                  <c:v>Lustre 2.10.x</c:v>
                </c:pt>
                <c:pt idx="1">
                  <c:v>Lustre 2.12.x</c:v>
                </c:pt>
                <c:pt idx="2">
                  <c:v>Lustre 2.14</c:v>
                </c:pt>
                <c:pt idx="3">
                  <c:v>Lustre 2.15.x</c:v>
                </c:pt>
              </c:strCache>
            </c:strRef>
          </c:cat>
          <c:val>
            <c:numRef>
              <c:f>'Q1'!$F$26:$F$29</c:f>
              <c:numCache>
                <c:formatCode>0.00%</c:formatCode>
                <c:ptCount val="4"/>
                <c:pt idx="0">
                  <c:v>7.8100000000000003E-2</c:v>
                </c:pt>
                <c:pt idx="1">
                  <c:v>0.67190000000000005</c:v>
                </c:pt>
                <c:pt idx="2">
                  <c:v>0.1406</c:v>
                </c:pt>
                <c:pt idx="3">
                  <c:v>0.65629999999999999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41-ED4D-ACBE-EA3C5152B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65527392"/>
        <c:axId val="-2065523760"/>
      </c:barChart>
      <c:catAx>
        <c:axId val="-206552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5523760"/>
        <c:crosses val="autoZero"/>
        <c:auto val="1"/>
        <c:lblAlgn val="ctr"/>
        <c:lblOffset val="100"/>
        <c:noMultiLvlLbl val="0"/>
      </c:catAx>
      <c:valAx>
        <c:axId val="-206552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5527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How quickly do you plan to move to a Lustre 2.15.x LTS release?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Next LTS Transition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0F-7743-B686-9E84DB4E06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0F-7743-B686-9E84DB4E06D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0F-7743-B686-9E84DB4E06D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0F-7743-B686-9E84DB4E06D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80F-7743-B686-9E84DB4E06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'Q2'!$A$9:$A$13</c:f>
              <c:strCache>
                <c:ptCount val="3"/>
                <c:pt idx="0">
                  <c:v>2.16</c:v>
                </c:pt>
                <c:pt idx="1">
                  <c:v>2.17</c:v>
                </c:pt>
                <c:pt idx="2">
                  <c:v>Too Soon</c:v>
                </c:pt>
              </c:strCache>
            </c:strRef>
          </c:cat>
          <c:val>
            <c:numRef>
              <c:f>'Q2'!$B$9:$B$13</c:f>
              <c:numCache>
                <c:formatCode>General</c:formatCode>
                <c:ptCount val="5"/>
                <c:pt idx="0">
                  <c:v>11</c:v>
                </c:pt>
                <c:pt idx="1">
                  <c:v>9</c:v>
                </c:pt>
                <c:pt idx="2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80F-7743-B686-9E84DB4E06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Reviews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78-0944-8658-EFE29F4399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078-0944-8658-EFE29F4399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078-0944-8658-EFE29F4399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078-0944-8658-EFE29F4399D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078-0944-8658-EFE29F4399D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078-0944-8658-EFE29F4399D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078-0944-8658-EFE29F4399D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078-0944-8658-EFE29F4399D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078-0944-8658-EFE29F4399D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078-0944-8658-EFE29F4399D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078-0944-8658-EFE29F4399D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078-0944-8658-EFE29F4399D8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E078-0944-8658-EFE29F4399D8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E078-0944-8658-EFE29F4399D8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E078-0944-8658-EFE29F4399D8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E078-0944-8658-EFE29F4399D8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E078-0944-8658-EFE29F4399D8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E078-0944-8658-EFE29F4399D8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E078-0944-8658-EFE29F4399D8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E078-0944-8658-EFE29F4399D8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E078-0944-8658-EFE29F4399D8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E078-0944-8658-EFE29F4399D8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E078-0944-8658-EFE29F4399D8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E078-0944-8658-EFE29F4399D8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E078-0944-8658-EFE29F4399D8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E078-0944-8658-EFE29F4399D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FC5CC8C-6743-D44E-BB3B-1018B136706C}" type="CATEGORYNAME">
                      <a:rPr lang="en-US">
                        <a:solidFill>
                          <a:schemeClr val="bg1"/>
                        </a:solidFill>
                      </a:rPr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 </a:t>
                    </a:r>
                    <a:fld id="{654ABEBF-0EB5-4F4B-BC38-1BE777F79B53}" type="VALU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078-0944-8658-EFE29F4399D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78-0944-8658-EFE29F4399D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78-0944-8658-EFE29F4399D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078-0944-8658-EFE29F4399D8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078-0944-8658-EFE29F4399D8}"/>
                </c:ext>
              </c:extLst>
            </c:dLbl>
            <c:dLbl>
              <c:idx val="7"/>
              <c:layout>
                <c:manualLayout>
                  <c:x val="-5.4520113840699123E-2"/>
                  <c:y val="3.09287358427722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7.1867551400519633E-2"/>
                      <c:h val="8.92884656175832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E078-0944-8658-EFE29F4399D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078-0944-8658-EFE29F4399D8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078-0944-8658-EFE29F4399D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078-0944-8658-EFE29F4399D8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078-0944-8658-EFE29F4399D8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078-0944-8658-EFE29F4399D8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078-0944-8658-EFE29F4399D8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E078-0944-8658-EFE29F4399D8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E078-0944-8658-EFE29F4399D8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E078-0944-8658-EFE29F4399D8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E078-0944-8658-EFE29F4399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Sheet1!$A$2:$A$27</c:f>
              <c:strCache>
                <c:ptCount val="26"/>
                <c:pt idx="0">
                  <c:v>Aeon</c:v>
                </c:pt>
                <c:pt idx="1">
                  <c:v>ATOS</c:v>
                </c:pt>
                <c:pt idx="2">
                  <c:v>AWS</c:v>
                </c:pt>
                <c:pt idx="3">
                  <c:v>CEA</c:v>
                </c:pt>
                <c:pt idx="4">
                  <c:v>Codewreck</c:v>
                </c:pt>
                <c:pt idx="5">
                  <c:v>Cornelis</c:v>
                </c:pt>
                <c:pt idx="6">
                  <c:v>DDN-Whamcloud</c:v>
                </c:pt>
                <c:pt idx="7">
                  <c:v>GSI</c:v>
                </c:pt>
                <c:pt idx="8">
                  <c:v>HPC2N</c:v>
                </c:pt>
                <c:pt idx="9">
                  <c:v>HPE</c:v>
                </c:pt>
                <c:pt idx="10">
                  <c:v>Intel</c:v>
                </c:pt>
                <c:pt idx="11">
                  <c:v>Iowa</c:v>
                </c:pt>
                <c:pt idx="12">
                  <c:v>IU</c:v>
                </c:pt>
                <c:pt idx="13">
                  <c:v>Jlab</c:v>
                </c:pt>
                <c:pt idx="14">
                  <c:v>LANL</c:v>
                </c:pt>
                <c:pt idx="15">
                  <c:v>Linaro</c:v>
                </c:pt>
                <c:pt idx="16">
                  <c:v>LLNL</c:v>
                </c:pt>
                <c:pt idx="17">
                  <c:v>Microsoft</c:v>
                </c:pt>
                <c:pt idx="18">
                  <c:v>Nebraska</c:v>
                </c:pt>
                <c:pt idx="19">
                  <c:v>NVIDIA</c:v>
                </c:pt>
                <c:pt idx="20">
                  <c:v>Oracle</c:v>
                </c:pt>
                <c:pt idx="21">
                  <c:v>ORNL</c:v>
                </c:pt>
                <c:pt idx="22">
                  <c:v>Other</c:v>
                </c:pt>
                <c:pt idx="23">
                  <c:v>Pawsey</c:v>
                </c:pt>
                <c:pt idx="24">
                  <c:v>Stanford</c:v>
                </c:pt>
                <c:pt idx="25">
                  <c:v>SUSE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238</c:v>
                </c:pt>
                <c:pt idx="1">
                  <c:v>0</c:v>
                </c:pt>
                <c:pt idx="2">
                  <c:v>184</c:v>
                </c:pt>
                <c:pt idx="3">
                  <c:v>31</c:v>
                </c:pt>
                <c:pt idx="4">
                  <c:v>1</c:v>
                </c:pt>
                <c:pt idx="5">
                  <c:v>0</c:v>
                </c:pt>
                <c:pt idx="6">
                  <c:v>4994</c:v>
                </c:pt>
                <c:pt idx="7">
                  <c:v>7</c:v>
                </c:pt>
                <c:pt idx="8">
                  <c:v>0</c:v>
                </c:pt>
                <c:pt idx="9">
                  <c:v>594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6</c:v>
                </c:pt>
                <c:pt idx="15">
                  <c:v>25</c:v>
                </c:pt>
                <c:pt idx="16">
                  <c:v>20</c:v>
                </c:pt>
                <c:pt idx="17">
                  <c:v>3</c:v>
                </c:pt>
                <c:pt idx="18">
                  <c:v>0</c:v>
                </c:pt>
                <c:pt idx="19">
                  <c:v>58</c:v>
                </c:pt>
                <c:pt idx="20">
                  <c:v>4</c:v>
                </c:pt>
                <c:pt idx="21">
                  <c:v>505</c:v>
                </c:pt>
                <c:pt idx="22">
                  <c:v>0</c:v>
                </c:pt>
                <c:pt idx="23">
                  <c:v>0</c:v>
                </c:pt>
                <c:pt idx="24">
                  <c:v>6</c:v>
                </c:pt>
                <c:pt idx="25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E078-0944-8658-EFE29F439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/>
              <a:t>Number of Commits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NOC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A3-E543-94FB-06FB5D0E66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A3-E543-94FB-06FB5D0E66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8A3-E543-94FB-06FB5D0E663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8A3-E543-94FB-06FB5D0E663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8A3-E543-94FB-06FB5D0E663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8A3-E543-94FB-06FB5D0E663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8A3-E543-94FB-06FB5D0E663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8A3-E543-94FB-06FB5D0E663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8A3-E543-94FB-06FB5D0E663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8A3-E543-94FB-06FB5D0E663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8A3-E543-94FB-06FB5D0E663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8A3-E543-94FB-06FB5D0E6638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08A3-E543-94FB-06FB5D0E6638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08A3-E543-94FB-06FB5D0E6638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08A3-E543-94FB-06FB5D0E6638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08A3-E543-94FB-06FB5D0E6638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08A3-E543-94FB-06FB5D0E6638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08A3-E543-94FB-06FB5D0E6638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08A3-E543-94FB-06FB5D0E6638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08A3-E543-94FB-06FB5D0E6638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08A3-E543-94FB-06FB5D0E6638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08A3-E543-94FB-06FB5D0E6638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08A3-E543-94FB-06FB5D0E6638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08A3-E543-94FB-06FB5D0E6638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08A3-E543-94FB-06FB5D0E6638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08A3-E543-94FB-06FB5D0E663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A3-E543-94FB-06FB5D0E6638}"/>
                </c:ext>
              </c:extLst>
            </c:dLbl>
            <c:dLbl>
              <c:idx val="1"/>
              <c:layout>
                <c:manualLayout>
                  <c:x val="3.1567443048585185E-2"/>
                  <c:y val="2.59501065064080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994949494949494"/>
                      <c:h val="4.59765935294239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8A3-E543-94FB-06FB5D0E663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A3-E543-94FB-06FB5D0E663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A3-E543-94FB-06FB5D0E663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121212121212122"/>
                      <c:h val="4.59765935294239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8A3-E543-94FB-06FB5D0E6638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8A3-E543-94FB-06FB5D0E6638}"/>
                </c:ext>
              </c:extLst>
            </c:dLbl>
            <c:dLbl>
              <c:idx val="7"/>
              <c:layout>
                <c:manualLayout>
                  <c:x val="-3.1961032276419901E-2"/>
                  <c:y val="4.97671886893879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8A3-E543-94FB-06FB5D0E663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8A3-E543-94FB-06FB5D0E6638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8A3-E543-94FB-06FB5D0E6638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8A3-E543-94FB-06FB5D0E6638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08A3-E543-94FB-06FB5D0E6638}"/>
                </c:ext>
              </c:extLst>
            </c:dLbl>
            <c:dLbl>
              <c:idx val="2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08A3-E543-94FB-06FB5D0E66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Sheet1!$A$2:$A$27</c:f>
              <c:strCache>
                <c:ptCount val="26"/>
                <c:pt idx="0">
                  <c:v>Aeon</c:v>
                </c:pt>
                <c:pt idx="1">
                  <c:v>ATOS</c:v>
                </c:pt>
                <c:pt idx="2">
                  <c:v>AWS</c:v>
                </c:pt>
                <c:pt idx="3">
                  <c:v>CEA</c:v>
                </c:pt>
                <c:pt idx="4">
                  <c:v>Codewreck</c:v>
                </c:pt>
                <c:pt idx="5">
                  <c:v>Cornelis</c:v>
                </c:pt>
                <c:pt idx="6">
                  <c:v>DDN-Whamcloud</c:v>
                </c:pt>
                <c:pt idx="7">
                  <c:v>GSI</c:v>
                </c:pt>
                <c:pt idx="8">
                  <c:v>HPC2N</c:v>
                </c:pt>
                <c:pt idx="9">
                  <c:v>HPE</c:v>
                </c:pt>
                <c:pt idx="10">
                  <c:v>Intel</c:v>
                </c:pt>
                <c:pt idx="11">
                  <c:v>Iowa</c:v>
                </c:pt>
                <c:pt idx="12">
                  <c:v>IU</c:v>
                </c:pt>
                <c:pt idx="13">
                  <c:v>Jlab</c:v>
                </c:pt>
                <c:pt idx="14">
                  <c:v>LANL</c:v>
                </c:pt>
                <c:pt idx="15">
                  <c:v>Linaro</c:v>
                </c:pt>
                <c:pt idx="16">
                  <c:v>LLNL</c:v>
                </c:pt>
                <c:pt idx="17">
                  <c:v>Microsoft</c:v>
                </c:pt>
                <c:pt idx="18">
                  <c:v>Nebraska</c:v>
                </c:pt>
                <c:pt idx="19">
                  <c:v>NVIDIA</c:v>
                </c:pt>
                <c:pt idx="20">
                  <c:v>Oracle</c:v>
                </c:pt>
                <c:pt idx="21">
                  <c:v>ORNL</c:v>
                </c:pt>
                <c:pt idx="22">
                  <c:v>Other</c:v>
                </c:pt>
                <c:pt idx="23">
                  <c:v>Pawsey</c:v>
                </c:pt>
                <c:pt idx="24">
                  <c:v>Stanford</c:v>
                </c:pt>
                <c:pt idx="25">
                  <c:v>SUSE</c:v>
                </c:pt>
              </c:strCache>
            </c:strRef>
          </c:cat>
          <c:val>
            <c:numRef>
              <c:f>Sheet1!$C$2:$C$27</c:f>
              <c:numCache>
                <c:formatCode>General</c:formatCode>
                <c:ptCount val="26"/>
                <c:pt idx="0">
                  <c:v>217</c:v>
                </c:pt>
                <c:pt idx="1">
                  <c:v>2</c:v>
                </c:pt>
                <c:pt idx="2">
                  <c:v>214</c:v>
                </c:pt>
                <c:pt idx="3">
                  <c:v>56</c:v>
                </c:pt>
                <c:pt idx="4">
                  <c:v>1</c:v>
                </c:pt>
                <c:pt idx="5">
                  <c:v>1</c:v>
                </c:pt>
                <c:pt idx="6">
                  <c:v>1313</c:v>
                </c:pt>
                <c:pt idx="7">
                  <c:v>3</c:v>
                </c:pt>
                <c:pt idx="8">
                  <c:v>2</c:v>
                </c:pt>
                <c:pt idx="9">
                  <c:v>473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13</c:v>
                </c:pt>
                <c:pt idx="15">
                  <c:v>16</c:v>
                </c:pt>
                <c:pt idx="16">
                  <c:v>6</c:v>
                </c:pt>
                <c:pt idx="17">
                  <c:v>6</c:v>
                </c:pt>
                <c:pt idx="18">
                  <c:v>40</c:v>
                </c:pt>
                <c:pt idx="19">
                  <c:v>23</c:v>
                </c:pt>
                <c:pt idx="20">
                  <c:v>28</c:v>
                </c:pt>
                <c:pt idx="21">
                  <c:v>134</c:v>
                </c:pt>
                <c:pt idx="22">
                  <c:v>3</c:v>
                </c:pt>
                <c:pt idx="23">
                  <c:v>1</c:v>
                </c:pt>
                <c:pt idx="24">
                  <c:v>2</c:v>
                </c:pt>
                <c:pt idx="25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08A3-E543-94FB-06FB5D0E66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Lustre Contributions by</a:t>
            </a:r>
            <a:r>
              <a:rPr lang="en-US" b="1" baseline="0"/>
              <a:t> Release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Developers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1.8.</c:v>
                </c:pt>
                <c:pt idx="1">
                  <c:v>2.1.</c:v>
                </c:pt>
                <c:pt idx="2">
                  <c:v>2.2.</c:v>
                </c:pt>
                <c:pt idx="3">
                  <c:v>2.3.</c:v>
                </c:pt>
                <c:pt idx="4">
                  <c:v>2.4.</c:v>
                </c:pt>
                <c:pt idx="5">
                  <c:v>2.5.</c:v>
                </c:pt>
                <c:pt idx="6">
                  <c:v>2.6.</c:v>
                </c:pt>
                <c:pt idx="7">
                  <c:v>2.7.</c:v>
                </c:pt>
                <c:pt idx="8">
                  <c:v>2.8.</c:v>
                </c:pt>
                <c:pt idx="9">
                  <c:v>2.9.</c:v>
                </c:pt>
                <c:pt idx="10">
                  <c:v>2.10.</c:v>
                </c:pt>
                <c:pt idx="11">
                  <c:v>2.11.</c:v>
                </c:pt>
                <c:pt idx="12">
                  <c:v>2.12.</c:v>
                </c:pt>
                <c:pt idx="13">
                  <c:v>2.13.</c:v>
                </c:pt>
                <c:pt idx="14">
                  <c:v>2.14.</c:v>
                </c:pt>
                <c:pt idx="15">
                  <c:v>2.15.</c:v>
                </c:pt>
                <c:pt idx="16">
                  <c:v>2.16*</c:v>
                </c:pt>
              </c:strCache>
            </c:str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41</c:v>
                </c:pt>
                <c:pt idx="1">
                  <c:v>55</c:v>
                </c:pt>
                <c:pt idx="2">
                  <c:v>42</c:v>
                </c:pt>
                <c:pt idx="3">
                  <c:v>52</c:v>
                </c:pt>
                <c:pt idx="4">
                  <c:v>69</c:v>
                </c:pt>
                <c:pt idx="5">
                  <c:v>70</c:v>
                </c:pt>
                <c:pt idx="6">
                  <c:v>76</c:v>
                </c:pt>
                <c:pt idx="7">
                  <c:v>65</c:v>
                </c:pt>
                <c:pt idx="8">
                  <c:v>92</c:v>
                </c:pt>
                <c:pt idx="9">
                  <c:v>121</c:v>
                </c:pt>
                <c:pt idx="10">
                  <c:v>85</c:v>
                </c:pt>
                <c:pt idx="11">
                  <c:v>87</c:v>
                </c:pt>
                <c:pt idx="12">
                  <c:v>90</c:v>
                </c:pt>
                <c:pt idx="13">
                  <c:v>85</c:v>
                </c:pt>
                <c:pt idx="14">
                  <c:v>92</c:v>
                </c:pt>
                <c:pt idx="15">
                  <c:v>89</c:v>
                </c:pt>
                <c:pt idx="16">
                  <c:v>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B3-F445-B6D7-042FEEDF6E4B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Organizations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1.8.</c:v>
                </c:pt>
                <c:pt idx="1">
                  <c:v>2.1.</c:v>
                </c:pt>
                <c:pt idx="2">
                  <c:v>2.2.</c:v>
                </c:pt>
                <c:pt idx="3">
                  <c:v>2.3.</c:v>
                </c:pt>
                <c:pt idx="4">
                  <c:v>2.4.</c:v>
                </c:pt>
                <c:pt idx="5">
                  <c:v>2.5.</c:v>
                </c:pt>
                <c:pt idx="6">
                  <c:v>2.6.</c:v>
                </c:pt>
                <c:pt idx="7">
                  <c:v>2.7.</c:v>
                </c:pt>
                <c:pt idx="8">
                  <c:v>2.8.</c:v>
                </c:pt>
                <c:pt idx="9">
                  <c:v>2.9.</c:v>
                </c:pt>
                <c:pt idx="10">
                  <c:v>2.10.</c:v>
                </c:pt>
                <c:pt idx="11">
                  <c:v>2.11.</c:v>
                </c:pt>
                <c:pt idx="12">
                  <c:v>2.12.</c:v>
                </c:pt>
                <c:pt idx="13">
                  <c:v>2.13.</c:v>
                </c:pt>
                <c:pt idx="14">
                  <c:v>2.14.</c:v>
                </c:pt>
                <c:pt idx="15">
                  <c:v>2.15.</c:v>
                </c:pt>
                <c:pt idx="16">
                  <c:v>2.16*</c:v>
                </c:pt>
              </c:strCache>
            </c:strRef>
          </c:cat>
          <c:val>
            <c:numRef>
              <c:f>Sheet1!$E$2:$E$18</c:f>
              <c:numCache>
                <c:formatCode>General</c:formatCode>
                <c:ptCount val="17"/>
                <c:pt idx="0">
                  <c:v>1</c:v>
                </c:pt>
                <c:pt idx="1">
                  <c:v>7</c:v>
                </c:pt>
                <c:pt idx="2">
                  <c:v>10</c:v>
                </c:pt>
                <c:pt idx="3">
                  <c:v>13</c:v>
                </c:pt>
                <c:pt idx="4">
                  <c:v>19</c:v>
                </c:pt>
                <c:pt idx="5">
                  <c:v>15</c:v>
                </c:pt>
                <c:pt idx="6">
                  <c:v>14</c:v>
                </c:pt>
                <c:pt idx="7">
                  <c:v>15</c:v>
                </c:pt>
                <c:pt idx="8">
                  <c:v>17</c:v>
                </c:pt>
                <c:pt idx="9">
                  <c:v>16</c:v>
                </c:pt>
                <c:pt idx="10">
                  <c:v>14</c:v>
                </c:pt>
                <c:pt idx="11">
                  <c:v>18</c:v>
                </c:pt>
                <c:pt idx="12">
                  <c:v>19</c:v>
                </c:pt>
                <c:pt idx="13">
                  <c:v>25</c:v>
                </c:pt>
                <c:pt idx="14">
                  <c:v>20</c:v>
                </c:pt>
                <c:pt idx="15">
                  <c:v>19</c:v>
                </c:pt>
                <c:pt idx="16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B3-F445-B6D7-042FEEDF6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9063536"/>
        <c:axId val="1729065216"/>
      </c:lineChart>
      <c:catAx>
        <c:axId val="172906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9065216"/>
        <c:crosses val="autoZero"/>
        <c:auto val="1"/>
        <c:lblAlgn val="ctr"/>
        <c:lblOffset val="100"/>
        <c:noMultiLvlLbl val="0"/>
      </c:catAx>
      <c:valAx>
        <c:axId val="172906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9063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NOC/day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Sheet1!$A$3:$A$18</c:f>
              <c:strCache>
                <c:ptCount val="16"/>
                <c:pt idx="0">
                  <c:v>2.1.</c:v>
                </c:pt>
                <c:pt idx="1">
                  <c:v>2.2.</c:v>
                </c:pt>
                <c:pt idx="2">
                  <c:v>2.3.</c:v>
                </c:pt>
                <c:pt idx="3">
                  <c:v>2.4.</c:v>
                </c:pt>
                <c:pt idx="4">
                  <c:v>2.5.</c:v>
                </c:pt>
                <c:pt idx="5">
                  <c:v>2.6.</c:v>
                </c:pt>
                <c:pt idx="6">
                  <c:v>2.7.</c:v>
                </c:pt>
                <c:pt idx="7">
                  <c:v>2.8.</c:v>
                </c:pt>
                <c:pt idx="8">
                  <c:v>2.9.</c:v>
                </c:pt>
                <c:pt idx="9">
                  <c:v>2.10.</c:v>
                </c:pt>
                <c:pt idx="10">
                  <c:v>2.11.</c:v>
                </c:pt>
                <c:pt idx="11">
                  <c:v>2.12.</c:v>
                </c:pt>
                <c:pt idx="12">
                  <c:v>2.13.</c:v>
                </c:pt>
                <c:pt idx="13">
                  <c:v>2.14.</c:v>
                </c:pt>
                <c:pt idx="14">
                  <c:v>2.15.</c:v>
                </c:pt>
                <c:pt idx="15">
                  <c:v>2.16*</c:v>
                </c:pt>
              </c:strCache>
            </c:strRef>
          </c:cat>
          <c:val>
            <c:numRef>
              <c:f>Sheet1!$I$3:$I$18</c:f>
              <c:numCache>
                <c:formatCode>General</c:formatCode>
                <c:ptCount val="16"/>
                <c:pt idx="0">
                  <c:v>3.2554112554112553</c:v>
                </c:pt>
                <c:pt idx="1">
                  <c:v>1.8076923076923077</c:v>
                </c:pt>
                <c:pt idx="2">
                  <c:v>2.8725490196078431</c:v>
                </c:pt>
                <c:pt idx="3">
                  <c:v>5.0814479638009047</c:v>
                </c:pt>
                <c:pt idx="4">
                  <c:v>3.0986842105263159</c:v>
                </c:pt>
                <c:pt idx="5">
                  <c:v>3.2536764705882355</c:v>
                </c:pt>
                <c:pt idx="6">
                  <c:v>3.3125</c:v>
                </c:pt>
                <c:pt idx="7">
                  <c:v>2.7038043478260869</c:v>
                </c:pt>
                <c:pt idx="8">
                  <c:v>2.7095588235294117</c:v>
                </c:pt>
                <c:pt idx="9">
                  <c:v>3.66</c:v>
                </c:pt>
                <c:pt idx="10">
                  <c:v>3.1501831501831501</c:v>
                </c:pt>
                <c:pt idx="11">
                  <c:v>2.6704980842911876</c:v>
                </c:pt>
                <c:pt idx="12">
                  <c:v>2.9106145251396649</c:v>
                </c:pt>
                <c:pt idx="13">
                  <c:v>3.2157772621809744</c:v>
                </c:pt>
                <c:pt idx="14">
                  <c:v>2.3659043659043659</c:v>
                </c:pt>
                <c:pt idx="15">
                  <c:v>3.2247873633049817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84-1440-9BA3-9343F7F2DF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678432"/>
        <c:axId val="232565120"/>
      </c:lineChart>
      <c:catAx>
        <c:axId val="23267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565120"/>
        <c:crosses val="autoZero"/>
        <c:auto val="1"/>
        <c:lblAlgn val="ctr"/>
        <c:lblOffset val="100"/>
        <c:noMultiLvlLbl val="0"/>
      </c:catAx>
      <c:valAx>
        <c:axId val="23256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67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8437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8439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CB8C1B-DD51-467E-ADBD-0B61C5A306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22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pitchFamily="34" charset="-128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B8C1B-DD51-467E-ADBD-0B61C5A306C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46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B8C1B-DD51-467E-ADBD-0B61C5A306C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0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B8C1B-DD51-467E-ADBD-0B61C5A306C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59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-LWG open to anyone, not just </a:t>
            </a:r>
            <a:r>
              <a:rPr lang="en-US" dirty="0" err="1"/>
              <a:t>opensfs</a:t>
            </a:r>
            <a:r>
              <a:rPr lang="en-US" dirty="0"/>
              <a:t> members</a:t>
            </a:r>
          </a:p>
          <a:p>
            <a:r>
              <a:rPr lang="en-US" dirty="0"/>
              <a:t>-RICK replacing DUSTIN</a:t>
            </a:r>
          </a:p>
          <a:p>
            <a:r>
              <a:rPr lang="en-US" dirty="0"/>
              <a:t>-new SLACK channel</a:t>
            </a:r>
          </a:p>
          <a:p>
            <a:r>
              <a:rPr lang="en-US" dirty="0"/>
              <a:t>-SURVEY since 2012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B8C1B-DD51-467E-ADBD-0B61C5A306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30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B8C1B-DD51-467E-ADBD-0B61C5A306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35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B8C1B-DD51-467E-ADBD-0B61C5A306C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84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B8C1B-DD51-467E-ADBD-0B61C5A306C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28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-NEW WG; only one meeting so far</a:t>
            </a:r>
          </a:p>
          <a:p>
            <a:r>
              <a:rPr lang="en-US" dirty="0"/>
              <a:t>-Hoping to see broader participation as anyone using Lustre can tell if the instructions work as written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B8C1B-DD51-467E-ADBD-0B61C5A306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58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more 2.12.x releases!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B8C1B-DD51-467E-ADBD-0B61C5A306C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7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B8C1B-DD51-467E-ADBD-0B61C5A306C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73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B8C1B-DD51-467E-ADBD-0B61C5A306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14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5029200"/>
            <a:ext cx="11055350" cy="1447800"/>
          </a:xfrm>
        </p:spPr>
        <p:txBody>
          <a:bodyPr>
            <a:normAutofit/>
          </a:bodyPr>
          <a:lstStyle>
            <a:lvl1pPr algn="ctr">
              <a:defRPr sz="6000">
                <a:latin typeface="Myriad Pro Con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9" y="6629401"/>
            <a:ext cx="9102725" cy="838200"/>
          </a:xfrm>
        </p:spPr>
        <p:txBody>
          <a:bodyPr>
            <a:normAutofit/>
          </a:bodyPr>
          <a:lstStyle>
            <a:lvl1pPr marL="0" indent="0" algn="ctr">
              <a:buNone/>
              <a:defRPr sz="3800">
                <a:solidFill>
                  <a:schemeClr val="tx1"/>
                </a:solidFill>
                <a:latin typeface="Myriad Pro Con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3"/>
          </p:nvPr>
        </p:nvSpPr>
        <p:spPr>
          <a:xfrm>
            <a:off x="4443414" y="9234488"/>
            <a:ext cx="4117975" cy="519112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cs typeface="Arial" pitchFamily="34" charset="0"/>
              </a:rPr>
              <a:t>Copyright © 2016 OpenSFS.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E07D873-54DE-44E4-B468-C01D9280D1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2844800" y="7391400"/>
            <a:ext cx="7315200" cy="685800"/>
          </a:xfrm>
        </p:spPr>
        <p:txBody>
          <a:bodyPr>
            <a:normAutofit/>
          </a:bodyPr>
          <a:lstStyle>
            <a:lvl1pPr algn="ctr">
              <a:buNone/>
              <a:defRPr sz="3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6"/>
          </p:nvPr>
        </p:nvSpPr>
        <p:spPr>
          <a:xfrm>
            <a:off x="2844800" y="7924800"/>
            <a:ext cx="7315200" cy="685800"/>
          </a:xfrm>
        </p:spPr>
        <p:txBody>
          <a:bodyPr>
            <a:normAutofit/>
          </a:bodyPr>
          <a:lstStyle>
            <a:lvl1pPr algn="ctr">
              <a:buNone/>
              <a:defRPr sz="3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/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10945069" cy="1320800"/>
          </a:xfrm>
        </p:spPr>
        <p:txBody>
          <a:bodyPr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26800" y="9234488"/>
            <a:ext cx="1676400" cy="519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07D873-54DE-44E4-B468-C01D9280D1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4"/>
          </p:nvPr>
        </p:nvSpPr>
        <p:spPr>
          <a:xfrm>
            <a:off x="4443414" y="9234488"/>
            <a:ext cx="4117975" cy="519112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cs typeface="Arial" pitchFamily="34" charset="0"/>
              </a:rPr>
              <a:t>Copyright © 2016 OpenSFS.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549401" y="1524000"/>
            <a:ext cx="10972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26800" y="9234488"/>
            <a:ext cx="1676400" cy="519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07D873-54DE-44E4-B468-C01D9280D1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4"/>
          </p:nvPr>
        </p:nvSpPr>
        <p:spPr>
          <a:xfrm>
            <a:off x="4443414" y="9234488"/>
            <a:ext cx="4117975" cy="519112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cs typeface="Arial" pitchFamily="34" charset="0"/>
              </a:rPr>
              <a:t>Copyright © 2016 OpenSFS.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6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6" y="871540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6" y="7634289"/>
            <a:ext cx="7802563" cy="5953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26800" y="9234488"/>
            <a:ext cx="1676400" cy="519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07D873-54DE-44E4-B468-C01D9280D1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4"/>
          </p:nvPr>
        </p:nvSpPr>
        <p:spPr>
          <a:xfrm>
            <a:off x="4443414" y="9234488"/>
            <a:ext cx="4117975" cy="519112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cs typeface="Arial" pitchFamily="34" charset="0"/>
              </a:rPr>
              <a:t>Copyright © 2016 OpenSFS.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6401" y="2286000"/>
            <a:ext cx="11261725" cy="1625600"/>
          </a:xfrm>
        </p:spPr>
        <p:txBody>
          <a:bodyPr>
            <a:norm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283200" y="7505702"/>
            <a:ext cx="7010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Myriad Pro Cond"/>
              </a:rPr>
              <a:t>Open Scalable File Systems, Inc.</a:t>
            </a:r>
          </a:p>
          <a:p>
            <a:pPr algn="ctr"/>
            <a:r>
              <a:rPr lang="en-US" sz="2000" dirty="0">
                <a:latin typeface="Myriad Pro Cond"/>
              </a:rPr>
              <a:t>3855 SW 153rd Drive</a:t>
            </a:r>
            <a:r>
              <a:rPr lang="en-US" sz="2000" baseline="0" dirty="0">
                <a:latin typeface="Myriad Pro Cond"/>
              </a:rPr>
              <a:t> </a:t>
            </a:r>
            <a:r>
              <a:rPr lang="en-US" sz="2000" dirty="0">
                <a:latin typeface="Myriad Pro Cond"/>
              </a:rPr>
              <a:t>Beaverton, OR 97006</a:t>
            </a:r>
          </a:p>
          <a:p>
            <a:pPr algn="ctr"/>
            <a:r>
              <a:rPr lang="en-US" sz="2000" dirty="0">
                <a:latin typeface="Myriad Pro Cond"/>
              </a:rPr>
              <a:t>Ph: 503-619-0561</a:t>
            </a:r>
            <a:r>
              <a:rPr lang="en-US" sz="2000" baseline="0" dirty="0">
                <a:latin typeface="Myriad Pro Cond"/>
              </a:rPr>
              <a:t> | </a:t>
            </a:r>
            <a:r>
              <a:rPr lang="en-US" sz="2000" dirty="0">
                <a:latin typeface="Myriad Pro Cond"/>
              </a:rPr>
              <a:t>Fax: 503-644-6708</a:t>
            </a:r>
            <a:r>
              <a:rPr lang="en-US" sz="2000" baseline="0" dirty="0">
                <a:latin typeface="Myriad Pro Cond"/>
              </a:rPr>
              <a:t> </a:t>
            </a:r>
          </a:p>
          <a:p>
            <a:pPr algn="ctr"/>
            <a:r>
              <a:rPr lang="en-US" sz="2000" baseline="0" dirty="0">
                <a:latin typeface="Myriad Pro Cond"/>
              </a:rPr>
              <a:t> </a:t>
            </a:r>
            <a:r>
              <a:rPr lang="en-US" sz="2000" dirty="0">
                <a:latin typeface="Myriad Pro Cond"/>
              </a:rPr>
              <a:t>admin@opensfs.org  |</a:t>
            </a:r>
            <a:r>
              <a:rPr lang="en-US" sz="2000" baseline="0" dirty="0">
                <a:latin typeface="Myriad Pro Cond"/>
              </a:rPr>
              <a:t>  www.opensfs.org</a:t>
            </a:r>
            <a:endParaRPr lang="en-US" sz="2000" dirty="0">
              <a:latin typeface="Myriad Pro Cond"/>
            </a:endParaRP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4"/>
          </p:nvPr>
        </p:nvSpPr>
        <p:spPr>
          <a:xfrm>
            <a:off x="4443414" y="9234488"/>
            <a:ext cx="4117975" cy="519112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cs typeface="Arial" pitchFamily="34" charset="0"/>
              </a:rPr>
              <a:t>Copyright © 2016 OpenSFS.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2286000"/>
            <a:ext cx="11261725" cy="1625600"/>
          </a:xfrm>
        </p:spPr>
        <p:txBody>
          <a:bodyPr>
            <a:normAutofit/>
          </a:bodyPr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207000" y="8024336"/>
            <a:ext cx="716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Myriad Pro Cond"/>
              </a:rPr>
              <a:t>www.opensfs.org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30200" y="7086600"/>
            <a:ext cx="48006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1" dirty="0">
                <a:latin typeface="Myriad Pro Cond"/>
              </a:rPr>
              <a:t>Open Scalable File Systems, Inc.</a:t>
            </a:r>
          </a:p>
          <a:p>
            <a:pPr algn="l"/>
            <a:r>
              <a:rPr lang="en-US" sz="2000" dirty="0">
                <a:latin typeface="Myriad Pro Cond"/>
              </a:rPr>
              <a:t>3855 SW 153rd Drive</a:t>
            </a:r>
          </a:p>
          <a:p>
            <a:pPr algn="l"/>
            <a:r>
              <a:rPr lang="en-US" sz="2000" dirty="0">
                <a:latin typeface="Myriad Pro Cond"/>
              </a:rPr>
              <a:t>Beaverton, OR 97006</a:t>
            </a:r>
          </a:p>
          <a:p>
            <a:pPr algn="l"/>
            <a:r>
              <a:rPr lang="en-US" sz="2000" dirty="0">
                <a:latin typeface="Myriad Pro Cond"/>
              </a:rPr>
              <a:t>Ph: 503-619-0561</a:t>
            </a:r>
          </a:p>
          <a:p>
            <a:pPr algn="l"/>
            <a:r>
              <a:rPr lang="en-US" sz="2000" dirty="0">
                <a:latin typeface="Myriad Pro Cond"/>
              </a:rPr>
              <a:t>Fax: 503-644-6708</a:t>
            </a:r>
          </a:p>
          <a:p>
            <a:pPr algn="l"/>
            <a:r>
              <a:rPr lang="en-US" sz="2000" dirty="0">
                <a:latin typeface="Myriad Pro Cond"/>
              </a:rPr>
              <a:t>admin@opensfs.org </a:t>
            </a: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4"/>
          </p:nvPr>
        </p:nvSpPr>
        <p:spPr>
          <a:xfrm>
            <a:off x="4443414" y="9234488"/>
            <a:ext cx="4117975" cy="519112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cs typeface="Arial" pitchFamily="34" charset="0"/>
              </a:rPr>
              <a:t>Copyright © 2016 OpenSFS.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7984" y="2278101"/>
            <a:ext cx="11702062" cy="6500140"/>
          </a:xfrm>
        </p:spPr>
        <p:txBody>
          <a:bodyPr/>
          <a:lstStyle>
            <a:lvl1pPr marL="0" marR="0" indent="0" algn="l" defTabSz="650230" rtl="0" eaLnBrk="1" fontAlgn="auto" latinLnBrk="0" hangingPunct="1">
              <a:lnSpc>
                <a:spcPct val="100000"/>
              </a:lnSpc>
              <a:spcBef>
                <a:spcPts val="1707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  <a:lvl2pPr>
              <a:defRPr sz="3100"/>
            </a:lvl2pPr>
            <a:lvl3pPr>
              <a:defRPr sz="3100"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650230" rtl="0" eaLnBrk="1" fontAlgn="auto" latinLnBrk="0" hangingPunct="1">
              <a:lnSpc>
                <a:spcPct val="100000"/>
              </a:lnSpc>
              <a:spcBef>
                <a:spcPts val="1707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 err="1"/>
              <a:t>22pt</a:t>
            </a:r>
            <a:r>
              <a:rPr lang="en-US" dirty="0"/>
              <a:t> Intel Clear body text</a:t>
            </a:r>
          </a:p>
          <a:p>
            <a:pPr lvl="1"/>
            <a:r>
              <a:rPr lang="en-US" dirty="0" err="1"/>
              <a:t>22pt</a:t>
            </a:r>
            <a:r>
              <a:rPr lang="en-US" dirty="0"/>
              <a:t> Intel Clear large bullet one</a:t>
            </a:r>
          </a:p>
          <a:p>
            <a:pPr lvl="2"/>
            <a:r>
              <a:rPr lang="en-US" dirty="0" err="1"/>
              <a:t>22pt</a:t>
            </a:r>
            <a:r>
              <a:rPr lang="en-US" dirty="0"/>
              <a:t> Intel Clear sub-bullet</a:t>
            </a:r>
          </a:p>
          <a:p>
            <a:pPr lvl="3"/>
            <a:r>
              <a:rPr lang="en-US" dirty="0" err="1"/>
              <a:t>16pt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1" y="9040145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6977" y="9040145"/>
            <a:ext cx="5635901" cy="519289"/>
          </a:xfrm>
          <a:prstGeom prst="rect">
            <a:avLst/>
          </a:prstGeom>
        </p:spPr>
        <p:txBody>
          <a:bodyPr/>
          <a:lstStyle>
            <a:lvl1pPr algn="l">
              <a:defRPr sz="1300" baseline="30000">
                <a:solidFill>
                  <a:srgbClr val="7E8D96"/>
                </a:solidFill>
              </a:defRPr>
            </a:lvl1pPr>
          </a:lstStyle>
          <a:p>
            <a:r>
              <a:rPr lang="en-US"/>
              <a:t>*</a:t>
            </a:r>
            <a:r>
              <a:rPr lang="en-US" baseline="0"/>
              <a:t> Other names and brands may be claimed as the property of others.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36pt</a:t>
            </a:r>
            <a:r>
              <a:rPr lang="en-US" dirty="0"/>
              <a:t> Intel Clear Light Headline</a:t>
            </a:r>
          </a:p>
        </p:txBody>
      </p:sp>
    </p:spTree>
    <p:extLst>
      <p:ext uri="{BB962C8B-B14F-4D97-AF65-F5344CB8AC3E}">
        <p14:creationId xmlns:p14="http://schemas.microsoft.com/office/powerpoint/2010/main" val="1358511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9"/>
          <p:cNvSpPr>
            <a:spLocks noGrp="1"/>
          </p:cNvSpPr>
          <p:nvPr>
            <p:ph type="ftr" sz="quarter" idx="13"/>
          </p:nvPr>
        </p:nvSpPr>
        <p:spPr>
          <a:xfrm>
            <a:off x="4443414" y="9234488"/>
            <a:ext cx="4117975" cy="519112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cs typeface="Arial" pitchFamily="34" charset="0"/>
              </a:rPr>
              <a:t>Copyright © 2013 OpenSFS.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974725" y="5029200"/>
            <a:ext cx="11055350" cy="1447800"/>
          </a:xfrm>
        </p:spPr>
        <p:txBody>
          <a:bodyPr>
            <a:normAutofit/>
          </a:bodyPr>
          <a:lstStyle>
            <a:lvl1pPr algn="ctr">
              <a:defRPr sz="6000">
                <a:solidFill>
                  <a:srgbClr val="FF0000"/>
                </a:solidFill>
                <a:latin typeface="Myriad Pro Con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951039" y="6629401"/>
            <a:ext cx="9102725" cy="838200"/>
          </a:xfrm>
        </p:spPr>
        <p:txBody>
          <a:bodyPr>
            <a:normAutofit/>
          </a:bodyPr>
          <a:lstStyle>
            <a:lvl1pPr marL="0" indent="0" algn="ctr">
              <a:buNone/>
              <a:defRPr sz="3800">
                <a:solidFill>
                  <a:schemeClr val="tx1"/>
                </a:solidFill>
                <a:latin typeface="Myriad Pro Con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2844800" y="7391400"/>
            <a:ext cx="7315200" cy="685800"/>
          </a:xfrm>
        </p:spPr>
        <p:txBody>
          <a:bodyPr>
            <a:normAutofit/>
          </a:bodyPr>
          <a:lstStyle>
            <a:lvl1pPr algn="ctr">
              <a:buNone/>
              <a:defRPr sz="3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6"/>
          </p:nvPr>
        </p:nvSpPr>
        <p:spPr>
          <a:xfrm>
            <a:off x="2844800" y="7924800"/>
            <a:ext cx="7315200" cy="685800"/>
          </a:xfrm>
        </p:spPr>
        <p:txBody>
          <a:bodyPr>
            <a:normAutofit/>
          </a:bodyPr>
          <a:lstStyle>
            <a:lvl1pPr algn="ctr">
              <a:buNone/>
              <a:defRPr sz="3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10945069" cy="1320800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26800" y="9234488"/>
            <a:ext cx="1676400" cy="519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07D873-54DE-44E4-B468-C01D9280D1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>
          <a:xfrm>
            <a:off x="4443414" y="9234488"/>
            <a:ext cx="4117975" cy="519112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cs typeface="Arial" pitchFamily="34" charset="0"/>
              </a:rPr>
              <a:t>Copyright © 2016 OpenSFS.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1524000" y="1981200"/>
            <a:ext cx="10998200" cy="6248400"/>
          </a:xfrm>
        </p:spPr>
        <p:txBody>
          <a:bodyPr/>
          <a:lstStyle>
            <a:lvl2pPr>
              <a:buFont typeface="Wingdings" pitchFamily="2" charset="2"/>
              <a:buChar char="§"/>
              <a:defRPr/>
            </a:lvl2pPr>
            <a:lvl3pPr>
              <a:buFont typeface="Calibri" pitchFamily="34" charset="0"/>
              <a:buChar char="–"/>
              <a:defRPr/>
            </a:lvl3pPr>
            <a:lvl4pPr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10945069" cy="1320800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24000" y="1981200"/>
            <a:ext cx="10998200" cy="6248400"/>
          </a:xfrm>
        </p:spPr>
        <p:txBody>
          <a:bodyPr/>
          <a:lstStyle>
            <a:lvl2pPr>
              <a:buFont typeface="Wingdings" pitchFamily="2" charset="2"/>
              <a:buChar char="§"/>
              <a:defRPr/>
            </a:lvl2pPr>
            <a:lvl3pPr>
              <a:buFont typeface="Calibri" pitchFamily="34" charset="0"/>
              <a:buChar char="–"/>
              <a:defRPr/>
            </a:lvl3pPr>
            <a:lvl4pPr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26800" y="9234488"/>
            <a:ext cx="1676400" cy="519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07D873-54DE-44E4-B468-C01D9280D1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>
          <a:xfrm>
            <a:off x="4443414" y="9234488"/>
            <a:ext cx="4117975" cy="519112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cs typeface="Arial" pitchFamily="34" charset="0"/>
              </a:rPr>
              <a:t>Copyright © 2016 OpenSFS.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49401" y="1524000"/>
            <a:ext cx="10972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473200" y="6267450"/>
            <a:ext cx="10607675" cy="1936750"/>
          </a:xfrm>
        </p:spPr>
        <p:txBody>
          <a:bodyPr anchor="t"/>
          <a:lstStyle>
            <a:lvl1pPr algn="l">
              <a:defRPr sz="4000" b="0" cap="none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473200" y="4133850"/>
            <a:ext cx="10607675" cy="21336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26800" y="9234488"/>
            <a:ext cx="1676400" cy="519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07D873-54DE-44E4-B468-C01D9280D1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>
          <a:xfrm>
            <a:off x="4443414" y="9234488"/>
            <a:ext cx="4117975" cy="519112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cs typeface="Arial" pitchFamily="34" charset="0"/>
              </a:rPr>
              <a:t>Copyright © 2016 OpenSFS.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10945069" cy="1320800"/>
          </a:xfrm>
        </p:spPr>
        <p:txBody>
          <a:bodyPr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24000" y="1981200"/>
            <a:ext cx="10998200" cy="6248400"/>
          </a:xfrm>
        </p:spPr>
        <p:txBody>
          <a:bodyPr/>
          <a:lstStyle>
            <a:lvl2pPr>
              <a:buFont typeface="Wingdings" pitchFamily="2" charset="2"/>
              <a:buChar char="§"/>
              <a:defRPr/>
            </a:lvl2pPr>
            <a:lvl3pPr>
              <a:buFont typeface="Calibri" pitchFamily="34" charset="0"/>
              <a:buChar char="–"/>
              <a:defRPr/>
            </a:lvl3pPr>
            <a:lvl4pPr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26800" y="9234488"/>
            <a:ext cx="1676400" cy="519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07D873-54DE-44E4-B468-C01D9280D1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>
          <a:xfrm>
            <a:off x="4443414" y="9234488"/>
            <a:ext cx="4117975" cy="519112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cs typeface="Arial" pitchFamily="34" charset="0"/>
              </a:rPr>
              <a:t>Copyright © 2013 OpenSFS.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473200" y="1828800"/>
            <a:ext cx="5486400" cy="662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7080250" y="1828800"/>
            <a:ext cx="5486400" cy="662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73201" y="228600"/>
            <a:ext cx="10945069" cy="1320800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26800" y="9234488"/>
            <a:ext cx="1676400" cy="519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07D873-54DE-44E4-B468-C01D9280D1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4"/>
          </p:nvPr>
        </p:nvSpPr>
        <p:spPr>
          <a:xfrm>
            <a:off x="4443414" y="9234488"/>
            <a:ext cx="4117975" cy="519112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cs typeface="Arial" pitchFamily="34" charset="0"/>
              </a:rPr>
              <a:t>Copyright © 2016 OpenSFS.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3200" y="1981200"/>
            <a:ext cx="5486400" cy="662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080250" y="1981200"/>
            <a:ext cx="5486400" cy="662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26800" y="9234488"/>
            <a:ext cx="1676400" cy="519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07D873-54DE-44E4-B468-C01D9280D1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>
          <a:xfrm>
            <a:off x="4443414" y="9234488"/>
            <a:ext cx="4117975" cy="519112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cs typeface="Arial" pitchFamily="34" charset="0"/>
              </a:rPr>
              <a:t>Copyright © 2016 OpenSFS.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73201" y="228600"/>
            <a:ext cx="10945069" cy="1320800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49401" y="1524000"/>
            <a:ext cx="10972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1473200" y="1681165"/>
            <a:ext cx="5410200" cy="909637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1473200" y="2662239"/>
            <a:ext cx="5410200" cy="571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88200" y="1681165"/>
            <a:ext cx="5410200" cy="909637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7188200" y="2662239"/>
            <a:ext cx="5410200" cy="571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26800" y="9234488"/>
            <a:ext cx="1676400" cy="519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07D873-54DE-44E4-B468-C01D9280D1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9"/>
          <p:cNvSpPr>
            <a:spLocks noGrp="1"/>
          </p:cNvSpPr>
          <p:nvPr>
            <p:ph type="ftr" sz="quarter" idx="14"/>
          </p:nvPr>
        </p:nvSpPr>
        <p:spPr>
          <a:xfrm>
            <a:off x="4443414" y="9234488"/>
            <a:ext cx="4117975" cy="519112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cs typeface="Arial" pitchFamily="34" charset="0"/>
              </a:rPr>
              <a:t>Copyright © 2016 OpenSFS.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73201" y="228600"/>
            <a:ext cx="10945069" cy="1320800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/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200" y="1681165"/>
            <a:ext cx="5410200" cy="909637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3200" y="2662239"/>
            <a:ext cx="5410200" cy="571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88200" y="1681165"/>
            <a:ext cx="5410200" cy="909637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88200" y="2662239"/>
            <a:ext cx="5410200" cy="571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26800" y="9234488"/>
            <a:ext cx="1676400" cy="519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07D873-54DE-44E4-B468-C01D9280D1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4"/>
          </p:nvPr>
        </p:nvSpPr>
        <p:spPr>
          <a:xfrm>
            <a:off x="4443414" y="9234488"/>
            <a:ext cx="4117975" cy="519112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cs typeface="Arial" pitchFamily="34" charset="0"/>
              </a:rPr>
              <a:t>Copyright © 2016 OpenSFS.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73201" y="228600"/>
            <a:ext cx="10945069" cy="1320800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49401" y="1524000"/>
            <a:ext cx="10972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10945069" cy="1320800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8"/>
          <p:cNvSpPr txBox="1">
            <a:spLocks/>
          </p:cNvSpPr>
          <p:nvPr userDrawn="1"/>
        </p:nvSpPr>
        <p:spPr>
          <a:xfrm>
            <a:off x="11226800" y="9234488"/>
            <a:ext cx="1676400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07D873-54DE-44E4-B468-C01D9280D1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ヒラギノ角ゴ ProN W3" charset="-128"/>
                <a:cs typeface="+mn-cs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 charset="0"/>
              <a:ea typeface="ヒラギノ角ゴ ProN W3" charset="-128"/>
              <a:cs typeface="+mn-cs"/>
              <a:sym typeface="Gill Sans" charset="0"/>
            </a:endParaRPr>
          </a:p>
        </p:txBody>
      </p:sp>
      <p:sp>
        <p:nvSpPr>
          <p:cNvPr id="7" name="Footer Placeholder 9"/>
          <p:cNvSpPr txBox="1">
            <a:spLocks/>
          </p:cNvSpPr>
          <p:nvPr userDrawn="1"/>
        </p:nvSpPr>
        <p:spPr>
          <a:xfrm>
            <a:off x="4443414" y="9234488"/>
            <a:ext cx="4117975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ヒラギノ角ゴ ProN W3" charset="-128"/>
                <a:cs typeface="Arial" pitchFamily="34" charset="0"/>
                <a:sym typeface="Gill Sans" charset="0"/>
              </a:rPr>
              <a:t>Copyright © 2016 OpenSFS.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w/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10945069" cy="1320800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26800" y="9234488"/>
            <a:ext cx="1676400" cy="519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07D873-54DE-44E4-B468-C01D9280D1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4"/>
          </p:nvPr>
        </p:nvSpPr>
        <p:spPr>
          <a:xfrm>
            <a:off x="4443414" y="9234488"/>
            <a:ext cx="4117975" cy="519112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cs typeface="Arial" pitchFamily="34" charset="0"/>
              </a:rPr>
              <a:t>Copyright © 2016 OpenSFS.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549401" y="1524000"/>
            <a:ext cx="10972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26800" y="9234488"/>
            <a:ext cx="1676400" cy="519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07D873-54DE-44E4-B468-C01D9280D1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4"/>
          </p:nvPr>
        </p:nvSpPr>
        <p:spPr>
          <a:xfrm>
            <a:off x="4443414" y="9234488"/>
            <a:ext cx="4117975" cy="519112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cs typeface="Arial" pitchFamily="34" charset="0"/>
              </a:rPr>
              <a:t>Copyright © 2016 OpenSFS.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6" y="6827838"/>
            <a:ext cx="7802563" cy="806450"/>
          </a:xfrm>
        </p:spPr>
        <p:txBody>
          <a:bodyPr anchor="b"/>
          <a:lstStyle>
            <a:lvl1pPr algn="l"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6" y="871540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6" y="7634289"/>
            <a:ext cx="7802563" cy="8239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8"/>
          <p:cNvSpPr txBox="1">
            <a:spLocks/>
          </p:cNvSpPr>
          <p:nvPr userDrawn="1"/>
        </p:nvSpPr>
        <p:spPr>
          <a:xfrm>
            <a:off x="11226800" y="9234488"/>
            <a:ext cx="1676400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07D873-54DE-44E4-B468-C01D9280D1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ヒラギノ角ゴ ProN W3" charset="-128"/>
                <a:cs typeface="+mn-cs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 charset="0"/>
              <a:ea typeface="ヒラギノ角ゴ ProN W3" charset="-128"/>
              <a:cs typeface="+mn-cs"/>
              <a:sym typeface="Gill Sans" charset="0"/>
            </a:endParaRPr>
          </a:p>
        </p:txBody>
      </p:sp>
      <p:sp>
        <p:nvSpPr>
          <p:cNvPr id="9" name="Footer Placeholder 9"/>
          <p:cNvSpPr txBox="1">
            <a:spLocks/>
          </p:cNvSpPr>
          <p:nvPr userDrawn="1"/>
        </p:nvSpPr>
        <p:spPr>
          <a:xfrm>
            <a:off x="4443414" y="9234488"/>
            <a:ext cx="4117975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ヒラギノ角ゴ ProN W3" charset="-128"/>
                <a:cs typeface="Arial" pitchFamily="34" charset="0"/>
                <a:sym typeface="Gill Sans" charset="0"/>
              </a:rPr>
              <a:t>Copyright © 2016 OpenSFS.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6401" y="2286000"/>
            <a:ext cx="11261725" cy="1625600"/>
          </a:xfrm>
        </p:spPr>
        <p:txBody>
          <a:bodyPr>
            <a:normAutofit/>
          </a:bodyPr>
          <a:lstStyle>
            <a:lvl1pPr algn="l">
              <a:defRPr sz="50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283200" y="7505702"/>
            <a:ext cx="7010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Myriad Pro Cond"/>
              </a:rPr>
              <a:t>Open Scalable File Systems, Inc.</a:t>
            </a:r>
          </a:p>
          <a:p>
            <a:pPr algn="ctr"/>
            <a:r>
              <a:rPr lang="en-US" sz="2000" dirty="0">
                <a:latin typeface="Myriad Pro Cond"/>
              </a:rPr>
              <a:t>3855 SW 153rd Drive</a:t>
            </a:r>
            <a:r>
              <a:rPr lang="en-US" sz="2000" baseline="0" dirty="0">
                <a:latin typeface="Myriad Pro Cond"/>
              </a:rPr>
              <a:t> </a:t>
            </a:r>
            <a:r>
              <a:rPr lang="en-US" sz="2000" dirty="0">
                <a:latin typeface="Myriad Pro Cond"/>
              </a:rPr>
              <a:t>Beaverton, OR 97006</a:t>
            </a:r>
          </a:p>
          <a:p>
            <a:pPr algn="ctr"/>
            <a:r>
              <a:rPr lang="en-US" sz="2000" dirty="0">
                <a:latin typeface="Myriad Pro Cond"/>
              </a:rPr>
              <a:t>Ph: 503-619-0561</a:t>
            </a:r>
            <a:r>
              <a:rPr lang="en-US" sz="2000" baseline="0" dirty="0">
                <a:latin typeface="Myriad Pro Cond"/>
              </a:rPr>
              <a:t> | </a:t>
            </a:r>
            <a:r>
              <a:rPr lang="en-US" sz="2000" dirty="0">
                <a:latin typeface="Myriad Pro Cond"/>
              </a:rPr>
              <a:t>Fax: 503-644-6708</a:t>
            </a:r>
            <a:r>
              <a:rPr lang="en-US" sz="2000" baseline="0" dirty="0">
                <a:latin typeface="Myriad Pro Cond"/>
              </a:rPr>
              <a:t> </a:t>
            </a:r>
          </a:p>
          <a:p>
            <a:pPr algn="ctr"/>
            <a:r>
              <a:rPr lang="en-US" sz="2000" baseline="0" dirty="0">
                <a:latin typeface="Myriad Pro Cond"/>
              </a:rPr>
              <a:t> </a:t>
            </a:r>
            <a:r>
              <a:rPr lang="en-US" sz="2000" dirty="0">
                <a:latin typeface="Myriad Pro Cond"/>
              </a:rPr>
              <a:t>admin@opensfs.org  |</a:t>
            </a:r>
            <a:r>
              <a:rPr lang="en-US" sz="2000" baseline="0" dirty="0">
                <a:latin typeface="Myriad Pro Cond"/>
              </a:rPr>
              <a:t>  www.opensfs.org</a:t>
            </a:r>
            <a:endParaRPr lang="en-US" sz="2000" dirty="0">
              <a:latin typeface="Myriad Pro Cond"/>
            </a:endParaRP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4"/>
          </p:nvPr>
        </p:nvSpPr>
        <p:spPr>
          <a:xfrm>
            <a:off x="4443414" y="9234488"/>
            <a:ext cx="4117975" cy="519112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cs typeface="Arial" pitchFamily="34" charset="0"/>
              </a:rPr>
              <a:t>Copyright © 2016 OpenSFS.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10945069" cy="1320800"/>
          </a:xfrm>
        </p:spPr>
        <p:txBody>
          <a:bodyPr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24000" y="1981200"/>
            <a:ext cx="10998200" cy="6248400"/>
          </a:xfrm>
        </p:spPr>
        <p:txBody>
          <a:bodyPr/>
          <a:lstStyle>
            <a:lvl2pPr>
              <a:buFont typeface="Wingdings" pitchFamily="2" charset="2"/>
              <a:buChar char="§"/>
              <a:defRPr/>
            </a:lvl2pPr>
            <a:lvl3pPr>
              <a:buFont typeface="Calibri" pitchFamily="34" charset="0"/>
              <a:buChar char="–"/>
              <a:defRPr/>
            </a:lvl3pPr>
            <a:lvl4pPr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26800" y="9234488"/>
            <a:ext cx="1676400" cy="519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07D873-54DE-44E4-B468-C01D9280D1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>
          <a:xfrm>
            <a:off x="4443414" y="9234488"/>
            <a:ext cx="4117975" cy="519112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cs typeface="Arial" pitchFamily="34" charset="0"/>
              </a:rPr>
              <a:t>Copyright © 2016 OpenSFS.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49401" y="1524000"/>
            <a:ext cx="10972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3200" y="6267450"/>
            <a:ext cx="10607675" cy="1936750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200" y="4133850"/>
            <a:ext cx="10607675" cy="21336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26800" y="9234488"/>
            <a:ext cx="1676400" cy="519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07D873-54DE-44E4-B468-C01D9280D1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3"/>
          </p:nvPr>
        </p:nvSpPr>
        <p:spPr>
          <a:xfrm>
            <a:off x="4443414" y="9234488"/>
            <a:ext cx="4117975" cy="519112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cs typeface="Arial" pitchFamily="34" charset="0"/>
              </a:rPr>
              <a:t>Copyright © 2016 OpenSFS.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3200" y="1828800"/>
            <a:ext cx="5486400" cy="662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080250" y="1828800"/>
            <a:ext cx="5486400" cy="662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26800" y="9234488"/>
            <a:ext cx="1676400" cy="519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07D873-54DE-44E4-B468-C01D9280D1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>
          <a:xfrm>
            <a:off x="4443414" y="9234488"/>
            <a:ext cx="4117975" cy="519112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cs typeface="Arial" pitchFamily="34" charset="0"/>
              </a:rPr>
              <a:t>Copyright © 2016 OpenSFS.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73201" y="228600"/>
            <a:ext cx="10945069" cy="1320800"/>
          </a:xfrm>
        </p:spPr>
        <p:txBody>
          <a:bodyPr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3200" y="1981200"/>
            <a:ext cx="5486400" cy="662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080250" y="1981200"/>
            <a:ext cx="5486400" cy="662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26800" y="9234488"/>
            <a:ext cx="1676400" cy="519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07D873-54DE-44E4-B468-C01D9280D1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>
          <a:xfrm>
            <a:off x="4443414" y="9234488"/>
            <a:ext cx="4117975" cy="519112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cs typeface="Arial" pitchFamily="34" charset="0"/>
              </a:rPr>
              <a:t>Copyright © 2016 OpenSFS.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73201" y="228600"/>
            <a:ext cx="10945069" cy="1320800"/>
          </a:xfrm>
        </p:spPr>
        <p:txBody>
          <a:bodyPr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49401" y="1524000"/>
            <a:ext cx="10972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200" y="1681165"/>
            <a:ext cx="5410200" cy="909637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3200" y="2662239"/>
            <a:ext cx="5410200" cy="571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88200" y="1681165"/>
            <a:ext cx="5410200" cy="909637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88200" y="2662239"/>
            <a:ext cx="5410200" cy="571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26800" y="9234488"/>
            <a:ext cx="1676400" cy="519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07D873-54DE-44E4-B468-C01D9280D1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4"/>
          </p:nvPr>
        </p:nvSpPr>
        <p:spPr>
          <a:xfrm>
            <a:off x="4443414" y="9234488"/>
            <a:ext cx="4117975" cy="519112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cs typeface="Arial" pitchFamily="34" charset="0"/>
              </a:rPr>
              <a:t>Copyright © 2016 OpenSFS.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73201" y="228600"/>
            <a:ext cx="10945069" cy="1320800"/>
          </a:xfrm>
        </p:spPr>
        <p:txBody>
          <a:bodyPr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/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200" y="1681165"/>
            <a:ext cx="5410200" cy="909637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3200" y="2662239"/>
            <a:ext cx="5410200" cy="571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88200" y="1681165"/>
            <a:ext cx="5410200" cy="909637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88200" y="2662239"/>
            <a:ext cx="5410200" cy="571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26800" y="9234488"/>
            <a:ext cx="1676400" cy="519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07D873-54DE-44E4-B468-C01D9280D1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4"/>
          </p:nvPr>
        </p:nvSpPr>
        <p:spPr>
          <a:xfrm>
            <a:off x="4443414" y="9234488"/>
            <a:ext cx="4117975" cy="519112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cs typeface="Arial" pitchFamily="34" charset="0"/>
              </a:rPr>
              <a:t>Copyright © 2016 OpenSFS.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73201" y="228600"/>
            <a:ext cx="10945069" cy="1320800"/>
          </a:xfrm>
        </p:spPr>
        <p:txBody>
          <a:bodyPr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49401" y="1524000"/>
            <a:ext cx="10972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10945069" cy="1320800"/>
          </a:xfrm>
        </p:spPr>
        <p:txBody>
          <a:bodyPr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26800" y="9234488"/>
            <a:ext cx="1676400" cy="519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07D873-54DE-44E4-B468-C01D9280D1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4"/>
          </p:nvPr>
        </p:nvSpPr>
        <p:spPr>
          <a:xfrm>
            <a:off x="4443414" y="9234488"/>
            <a:ext cx="4117975" cy="519112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cs typeface="Arial" pitchFamily="34" charset="0"/>
              </a:rPr>
              <a:t>Copyright © 2016 OpenSFS.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2199" y="812800"/>
            <a:ext cx="11261725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2200" y="4775200"/>
            <a:ext cx="10820401" cy="421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414" y="9234488"/>
            <a:ext cx="4117975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cs typeface="Arial" pitchFamily="34" charset="0"/>
              </a:rPr>
              <a:t>Copyright © 2016 OpenSFS.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213" y="9234488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E07D873-54DE-44E4-B468-C01D9280D1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32" r:id="rId2"/>
    <p:sldLayoutId id="2147483865" r:id="rId3"/>
    <p:sldLayoutId id="2147483845" r:id="rId4"/>
    <p:sldLayoutId id="2147483846" r:id="rId5"/>
    <p:sldLayoutId id="2147483866" r:id="rId6"/>
    <p:sldLayoutId id="2147483847" r:id="rId7"/>
    <p:sldLayoutId id="2147483869" r:id="rId8"/>
    <p:sldLayoutId id="2147483848" r:id="rId9"/>
    <p:sldLayoutId id="2147483871" r:id="rId10"/>
    <p:sldLayoutId id="2147483849" r:id="rId11"/>
    <p:sldLayoutId id="2147483850" r:id="rId12"/>
    <p:sldLayoutId id="2147483873" r:id="rId13"/>
    <p:sldLayoutId id="2147483851" r:id="rId14"/>
    <p:sldLayoutId id="2147483874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yriad Pro Cond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yriad Pro Cond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yriad Pro Cond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yriad Pro Cond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yriad Pro Cond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 Cond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4600" y="812800"/>
            <a:ext cx="11109325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4600" y="5080000"/>
            <a:ext cx="10515601" cy="391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76" y="9040813"/>
            <a:ext cx="30337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11463-186E-442A-A22A-00F3E526AF74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414" y="9040813"/>
            <a:ext cx="4117975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01673-CD78-4FCC-AC86-8006CFC39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67" r:id="rId3"/>
    <p:sldLayoutId id="2147483855" r:id="rId4"/>
    <p:sldLayoutId id="2147483856" r:id="rId5"/>
    <p:sldLayoutId id="2147483868" r:id="rId6"/>
    <p:sldLayoutId id="2147483857" r:id="rId7"/>
    <p:sldLayoutId id="2147483870" r:id="rId8"/>
    <p:sldLayoutId id="2147483859" r:id="rId9"/>
    <p:sldLayoutId id="2147483872" r:id="rId10"/>
    <p:sldLayoutId id="2147483864" r:id="rId11"/>
    <p:sldLayoutId id="2147483861" r:id="rId12"/>
    <p:sldLayoutId id="214748386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yriad Pro Cond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yriad Pro Cond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yriad Pro Cond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yriad Pro Cond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yriad Pro Cond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 Cond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.whamcloud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jira.whamcloud.com/browse/LU-12310" TargetMode="External"/><Relationship Id="rId3" Type="http://schemas.openxmlformats.org/officeDocument/2006/relationships/hyperlink" Target="https://jira.whamcloud.com/browse/LU-16221" TargetMode="External"/><Relationship Id="rId7" Type="http://schemas.openxmlformats.org/officeDocument/2006/relationships/hyperlink" Target="https://jira.whamcloud.com/browse/LU-10911" TargetMode="External"/><Relationship Id="rId2" Type="http://schemas.openxmlformats.org/officeDocument/2006/relationships/hyperlink" Target="https://wiki.lustre.org/Release_2.16.0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jira.whamcloud.com/browse/LU-10938" TargetMode="External"/><Relationship Id="rId5" Type="http://schemas.openxmlformats.org/officeDocument/2006/relationships/hyperlink" Target="https://jira.whamcloud.com/browse/LU-10026" TargetMode="External"/><Relationship Id="rId4" Type="http://schemas.openxmlformats.org/officeDocument/2006/relationships/hyperlink" Target="https://jira.whamcloud.com/browse/LU-14380" TargetMode="External"/><Relationship Id="rId9" Type="http://schemas.openxmlformats.org/officeDocument/2006/relationships/hyperlink" Target="http://wiki.lustre.org/Project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opensfs.org/Lustre_Working_Group" TargetMode="External"/><Relationship Id="rId2" Type="http://schemas.openxmlformats.org/officeDocument/2006/relationships/hyperlink" Target="https://wiki.opensfs.org/Lustre_Community_Survey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hyperlink" Target="https://wiki.lustre.org/Development" TargetMode="External"/><Relationship Id="rId4" Type="http://schemas.openxmlformats.org/officeDocument/2006/relationships/hyperlink" Target="https://wiki.opensfs.org/Documentation_Working_Group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hyperlink" Target="mailto:info@whamcloud.com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www.flickr.com/photos/movingsimplified/5126721906/" TargetMode="Externa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ustrefs.cn/" TargetMode="External"/><Relationship Id="rId2" Type="http://schemas.openxmlformats.org/officeDocument/2006/relationships/hyperlink" Target="https://www.jlug.info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hyperlink" Target="https://www.lustrefilesystem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opensfs.org/Lustre_Working_Grou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.opensfs.org/Documentation_Working_Group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opensfs.org/Lustre_Working_Group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.xml"/><Relationship Id="rId5" Type="http://schemas.openxmlformats.org/officeDocument/2006/relationships/hyperlink" Target="http://wiki.opensfs.org/Lustre_Community_Survey" TargetMode="External"/><Relationship Id="rId4" Type="http://schemas.openxmlformats.org/officeDocument/2006/relationships/hyperlink" Target="https://join.slack.com/t/lustreupstreamclient/shared_invite/zt-23pl0xxsi-1PwfkpjP_vphW8nqoUnUB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opensfs.org/Documentation_Working_Grou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hyperlink" Target="https://join.slack.com/t/lustreupstreamclient/shared_invite/zt-23pl0xxsi-1PwfkpjP_vphW8nqoUnUBA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iki.lustre.org/Lustre_2.15.3_Changelog" TargetMode="External"/><Relationship Id="rId3" Type="http://schemas.openxmlformats.org/officeDocument/2006/relationships/hyperlink" Target="https://jira.whamcloud.com/browse/LU-17410" TargetMode="External"/><Relationship Id="rId7" Type="http://schemas.openxmlformats.org/officeDocument/2006/relationships/hyperlink" Target="http://wiki.lustre.org/Lustre_2.15.2_Changelo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iki.lustre.org/Lustre_2.15.1_Changelog" TargetMode="External"/><Relationship Id="rId5" Type="http://schemas.openxmlformats.org/officeDocument/2006/relationships/hyperlink" Target="http://wiki.lustre.org/Lustre_2.15.0_Changelog" TargetMode="External"/><Relationship Id="rId10" Type="http://schemas.openxmlformats.org/officeDocument/2006/relationships/hyperlink" Target="https://wiki.lustre.org/Lustre_2.15.5_Changelog" TargetMode="External"/><Relationship Id="rId4" Type="http://schemas.openxmlformats.org/officeDocument/2006/relationships/hyperlink" Target="https://jira.whamcloud.com/browse/LU-17404" TargetMode="External"/><Relationship Id="rId9" Type="http://schemas.openxmlformats.org/officeDocument/2006/relationships/hyperlink" Target="https://wiki.lustre.org/Lustre_2.15.4_Changelo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lustre.org/Release_2.16.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jira.whamcloud.com/browse/LU-15975" TargetMode="External"/><Relationship Id="rId4" Type="http://schemas.openxmlformats.org/officeDocument/2006/relationships/hyperlink" Target="https://jira.whamcloud.com/browse/LU-1039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.whamcloud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Community Release Update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23</a:t>
            </a:r>
            <a:r>
              <a:rPr lang="en-US" baseline="30000" dirty="0"/>
              <a:t>rd</a:t>
            </a:r>
            <a:r>
              <a:rPr lang="en-US" dirty="0"/>
              <a:t> 2024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Peter Jones, Whamcloud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OpenSFS Lustre Working Group</a:t>
            </a:r>
          </a:p>
        </p:txBody>
      </p:sp>
      <p:pic>
        <p:nvPicPr>
          <p:cNvPr id="8" name="Picture 7" descr="A poster with a drawing of an airplane and text&#10;&#10;Description automatically generated">
            <a:extLst>
              <a:ext uri="{FF2B5EF4-FFF2-40B4-BE49-F238E27FC236}">
                <a16:creationId xmlns:a16="http://schemas.microsoft.com/office/drawing/2014/main" id="{BF656F0A-2C51-79B8-738A-6803BB807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2200" y="304800"/>
            <a:ext cx="4038600" cy="2362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3AC2-5047-254C-9C5F-BA8D687A0E21}" type="slidenum">
              <a:rPr lang="en-US" smtClean="0"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Lustre 2.16 – Historical Comparisons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A6E0BE-BA15-936E-B761-6E961E8E01B2}"/>
              </a:ext>
            </a:extLst>
          </p:cNvPr>
          <p:cNvSpPr txBox="1"/>
          <p:nvPr/>
        </p:nvSpPr>
        <p:spPr>
          <a:xfrm>
            <a:off x="-812800" y="8361004"/>
            <a:ext cx="8659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courtesy of Dustin Leverman (ORNL) and Chris </a:t>
            </a:r>
            <a:r>
              <a:rPr lang="en-US" sz="1200" dirty="0" err="1"/>
              <a:t>Morrone</a:t>
            </a:r>
            <a:r>
              <a:rPr lang="en-US" sz="1200" dirty="0"/>
              <a:t> (LLNL)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F91F86-9850-0790-2F97-3AA05D2FDD2F}"/>
              </a:ext>
            </a:extLst>
          </p:cNvPr>
          <p:cNvSpPr txBox="1"/>
          <p:nvPr/>
        </p:nvSpPr>
        <p:spPr>
          <a:xfrm>
            <a:off x="6197600" y="8361004"/>
            <a:ext cx="6101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https://git.whamcloud.com</a:t>
            </a:r>
            <a:endParaRPr lang="en-US" sz="12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B68FAEB-90F8-EF40-A314-662DDEBDD9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7352683"/>
              </p:ext>
            </p:extLst>
          </p:nvPr>
        </p:nvGraphicFramePr>
        <p:xfrm>
          <a:off x="1238847" y="2174577"/>
          <a:ext cx="10826153" cy="3052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4A5CDEDD-2E97-5601-277B-6E738519133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18420656"/>
              </p:ext>
            </p:extLst>
          </p:nvPr>
        </p:nvGraphicFramePr>
        <p:xfrm>
          <a:off x="1473200" y="5405927"/>
          <a:ext cx="10826152" cy="2823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78234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31182" y="6494597"/>
            <a:ext cx="3334483" cy="1200329"/>
          </a:xfrm>
          <a:prstGeom prst="rect">
            <a:avLst/>
          </a:prstGeom>
          <a:solidFill>
            <a:srgbClr val="46CCBD"/>
          </a:solidFill>
          <a:ln w="25400">
            <a:solidFill>
              <a:srgbClr val="00BA63"/>
            </a:solidFill>
          </a:ln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  <a:ea typeface=""/>
                <a:hlinkClick r:id="rId2"/>
              </a:rPr>
              <a:t>2.16</a:t>
            </a:r>
            <a:endParaRPr lang="en-US" sz="1800" b="1" dirty="0">
              <a:solidFill>
                <a:prstClr val="black"/>
              </a:solidFill>
              <a:latin typeface="Calibri" panose="020F0502020204030204"/>
              <a:ea typeface="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  <a:ea typeface=""/>
                <a:hlinkClick r:id="rId3"/>
              </a:rPr>
              <a:t>RHEL9 Server Support</a:t>
            </a:r>
            <a:endParaRPr lang="en-US" sz="1800" b="1" dirty="0">
              <a:solidFill>
                <a:prstClr val="black"/>
              </a:solidFill>
              <a:latin typeface="Calibri" panose="020F0502020204030204"/>
              <a:ea typeface=""/>
              <a:hlinkClick r:id="" action="ppaction://noaction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  <a:ea typeface=""/>
                <a:hlinkClick r:id="" action="ppaction://noaction"/>
              </a:rPr>
              <a:t>IPv6</a:t>
            </a:r>
            <a:endParaRPr lang="en-US" sz="1800" b="1" dirty="0">
              <a:solidFill>
                <a:prstClr val="black"/>
              </a:solidFill>
              <a:latin typeface="Calibri" panose="020F0502020204030204"/>
              <a:ea typeface="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  <a:ea typeface=""/>
                <a:hlinkClick r:id="rId4"/>
              </a:rPr>
              <a:t>Optimized Directory Traversal</a:t>
            </a:r>
            <a:endParaRPr lang="en-US" sz="1800" b="1" dirty="0">
              <a:solidFill>
                <a:prstClr val="black"/>
              </a:solidFill>
              <a:latin typeface="Calibri" panose="020F0502020204030204"/>
              <a:ea typeface="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6532" y="6533050"/>
            <a:ext cx="3326758" cy="1200329"/>
          </a:xfrm>
          <a:prstGeom prst="rect">
            <a:avLst/>
          </a:prstGeom>
          <a:solidFill>
            <a:srgbClr val="BED7B9"/>
          </a:solidFill>
          <a:ln w="25400">
            <a:solidFill>
              <a:srgbClr val="BED6B9"/>
            </a:solidFill>
          </a:ln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  <a:ea typeface=""/>
              </a:rPr>
              <a:t>2.17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  <a:ea typeface=""/>
                <a:hlinkClick r:id="rId5"/>
              </a:rPr>
              <a:t>Client Data Compression</a:t>
            </a:r>
            <a:endParaRPr lang="en-US" sz="1800" b="1" dirty="0">
              <a:solidFill>
                <a:prstClr val="black"/>
              </a:solidFill>
              <a:latin typeface="Calibri" panose="020F0502020204030204"/>
              <a:ea typeface="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  <a:ea typeface=""/>
                <a:hlinkClick r:id="rId6"/>
              </a:rPr>
              <a:t>Metadata Writeback Cache</a:t>
            </a:r>
            <a:endParaRPr lang="en-US" sz="1800" b="1" dirty="0">
              <a:solidFill>
                <a:prstClr val="black"/>
              </a:solidFill>
              <a:latin typeface="Calibri" panose="020F0502020204030204"/>
              <a:ea typeface="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  <a:ea typeface=""/>
                <a:hlinkClick r:id="rId7"/>
              </a:rPr>
              <a:t>Erasure Coding</a:t>
            </a:r>
            <a:endParaRPr lang="en-US" sz="1800" b="1" dirty="0">
              <a:solidFill>
                <a:prstClr val="black"/>
              </a:solidFill>
              <a:latin typeface="Calibri" panose="020F0502020204030204"/>
              <a:ea typeface="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34159" y="6516735"/>
            <a:ext cx="3234906" cy="923330"/>
          </a:xfrm>
          <a:prstGeom prst="rect">
            <a:avLst/>
          </a:prstGeom>
          <a:solidFill>
            <a:srgbClr val="BED6B9"/>
          </a:solidFill>
          <a:ln w="25400">
            <a:solidFill>
              <a:srgbClr val="BED6B9"/>
            </a:solidFill>
          </a:ln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  <a:ea typeface=""/>
              </a:rPr>
              <a:t>2.18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  <a:ea typeface=""/>
              </a:rPr>
              <a:t>RHEL10 Server Support</a:t>
            </a:r>
            <a:endParaRPr lang="en-US" sz="1800" b="1" dirty="0">
              <a:solidFill>
                <a:prstClr val="black"/>
              </a:solidFill>
              <a:latin typeface="Calibri" panose="020F0502020204030204"/>
              <a:ea typeface=""/>
              <a:hlinkClick r:id="rId5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  <a:ea typeface=""/>
                <a:hlinkClick r:id="rId8"/>
              </a:rPr>
              <a:t>Metadata Redundancy v1</a:t>
            </a:r>
            <a:endParaRPr lang="en-US" sz="1800" b="1" dirty="0">
              <a:solidFill>
                <a:prstClr val="black"/>
              </a:solidFill>
              <a:latin typeface="Calibri" panose="020F0502020204030204"/>
              <a:ea typeface="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4600" y="7909897"/>
            <a:ext cx="982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ea typeface="Gill Sans" charset="0"/>
                <a:cs typeface="Gill Sans" charset="0"/>
              </a:rPr>
              <a:t>* Estimates are not commitments and are provided for informational purposes only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* Fuller details of features in development are available at </a:t>
            </a:r>
            <a:r>
              <a:rPr lang="en-US" sz="1800" dirty="0">
                <a:hlinkClick r:id="rId9"/>
              </a:rPr>
              <a:t>http://wiki.lustre.org/Projects</a:t>
            </a:r>
            <a:endParaRPr lang="en-US" sz="1800" dirty="0"/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 panose="020F0502020204030204"/>
              <a:ea typeface="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05D5CA-5B5B-FC4E-ACCC-CC985453C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Lustre Community Roadmap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EB4EA2D-B78F-884D-B6B6-7BEFC1DE5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215568"/>
              </p:ext>
            </p:extLst>
          </p:nvPr>
        </p:nvGraphicFramePr>
        <p:xfrm>
          <a:off x="2200228" y="1549399"/>
          <a:ext cx="10268836" cy="4144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725">
                  <a:extLst>
                    <a:ext uri="{9D8B030D-6E8A-4147-A177-3AD203B41FA5}">
                      <a16:colId xmlns:a16="http://schemas.microsoft.com/office/drawing/2014/main" val="1031904246"/>
                    </a:ext>
                  </a:extLst>
                </a:gridCol>
                <a:gridCol w="792631">
                  <a:extLst>
                    <a:ext uri="{9D8B030D-6E8A-4147-A177-3AD203B41FA5}">
                      <a16:colId xmlns:a16="http://schemas.microsoft.com/office/drawing/2014/main" val="2687148068"/>
                    </a:ext>
                  </a:extLst>
                </a:gridCol>
                <a:gridCol w="852548">
                  <a:extLst>
                    <a:ext uri="{9D8B030D-6E8A-4147-A177-3AD203B41FA5}">
                      <a16:colId xmlns:a16="http://schemas.microsoft.com/office/drawing/2014/main" val="4010460477"/>
                    </a:ext>
                  </a:extLst>
                </a:gridCol>
                <a:gridCol w="852548">
                  <a:extLst>
                    <a:ext uri="{9D8B030D-6E8A-4147-A177-3AD203B41FA5}">
                      <a16:colId xmlns:a16="http://schemas.microsoft.com/office/drawing/2014/main" val="1967704576"/>
                    </a:ext>
                  </a:extLst>
                </a:gridCol>
                <a:gridCol w="852548">
                  <a:extLst>
                    <a:ext uri="{9D8B030D-6E8A-4147-A177-3AD203B41FA5}">
                      <a16:colId xmlns:a16="http://schemas.microsoft.com/office/drawing/2014/main" val="2676516341"/>
                    </a:ext>
                  </a:extLst>
                </a:gridCol>
                <a:gridCol w="852548">
                  <a:extLst>
                    <a:ext uri="{9D8B030D-6E8A-4147-A177-3AD203B41FA5}">
                      <a16:colId xmlns:a16="http://schemas.microsoft.com/office/drawing/2014/main" val="731375862"/>
                    </a:ext>
                  </a:extLst>
                </a:gridCol>
                <a:gridCol w="852548">
                  <a:extLst>
                    <a:ext uri="{9D8B030D-6E8A-4147-A177-3AD203B41FA5}">
                      <a16:colId xmlns:a16="http://schemas.microsoft.com/office/drawing/2014/main" val="3957301959"/>
                    </a:ext>
                  </a:extLst>
                </a:gridCol>
                <a:gridCol w="852548">
                  <a:extLst>
                    <a:ext uri="{9D8B030D-6E8A-4147-A177-3AD203B41FA5}">
                      <a16:colId xmlns:a16="http://schemas.microsoft.com/office/drawing/2014/main" val="4003698438"/>
                    </a:ext>
                  </a:extLst>
                </a:gridCol>
                <a:gridCol w="852548">
                  <a:extLst>
                    <a:ext uri="{9D8B030D-6E8A-4147-A177-3AD203B41FA5}">
                      <a16:colId xmlns:a16="http://schemas.microsoft.com/office/drawing/2014/main" val="2033704785"/>
                    </a:ext>
                  </a:extLst>
                </a:gridCol>
                <a:gridCol w="852548">
                  <a:extLst>
                    <a:ext uri="{9D8B030D-6E8A-4147-A177-3AD203B41FA5}">
                      <a16:colId xmlns:a16="http://schemas.microsoft.com/office/drawing/2014/main" val="1547849832"/>
                    </a:ext>
                  </a:extLst>
                </a:gridCol>
                <a:gridCol w="852548">
                  <a:extLst>
                    <a:ext uri="{9D8B030D-6E8A-4147-A177-3AD203B41FA5}">
                      <a16:colId xmlns:a16="http://schemas.microsoft.com/office/drawing/2014/main" val="715988207"/>
                    </a:ext>
                  </a:extLst>
                </a:gridCol>
                <a:gridCol w="852548">
                  <a:extLst>
                    <a:ext uri="{9D8B030D-6E8A-4147-A177-3AD203B41FA5}">
                      <a16:colId xmlns:a16="http://schemas.microsoft.com/office/drawing/2014/main" val="593549233"/>
                    </a:ext>
                  </a:extLst>
                </a:gridCol>
              </a:tblGrid>
              <a:tr h="930234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985948"/>
                  </a:ext>
                </a:extLst>
              </a:tr>
              <a:tr h="6238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975375"/>
                  </a:ext>
                </a:extLst>
              </a:tr>
              <a:tr h="1032969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Feature Releases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216337"/>
                  </a:ext>
                </a:extLst>
              </a:tr>
              <a:tr h="155722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LTS Releases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7804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C790CBA-647F-B140-9823-BEF90449CB0D}"/>
              </a:ext>
            </a:extLst>
          </p:cNvPr>
          <p:cNvSpPr txBox="1"/>
          <p:nvPr/>
        </p:nvSpPr>
        <p:spPr>
          <a:xfrm>
            <a:off x="8069603" y="4396501"/>
            <a:ext cx="3648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2.15.x LTS Releases continue…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F97497B-69D4-AE4C-B4C5-74CA83726072}"/>
              </a:ext>
            </a:extLst>
          </p:cNvPr>
          <p:cNvSpPr/>
          <p:nvPr/>
        </p:nvSpPr>
        <p:spPr>
          <a:xfrm>
            <a:off x="5562334" y="3280030"/>
            <a:ext cx="914400" cy="304800"/>
          </a:xfrm>
          <a:prstGeom prst="roundRect">
            <a:avLst/>
          </a:prstGeom>
          <a:solidFill>
            <a:srgbClr val="46CC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2.16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B3B2202-F509-5C4E-B4E3-FB35CA5A427A}"/>
              </a:ext>
            </a:extLst>
          </p:cNvPr>
          <p:cNvSpPr/>
          <p:nvPr/>
        </p:nvSpPr>
        <p:spPr>
          <a:xfrm>
            <a:off x="8838350" y="3280030"/>
            <a:ext cx="914400" cy="304800"/>
          </a:xfrm>
          <a:prstGeom prst="roundRect">
            <a:avLst/>
          </a:prstGeom>
          <a:solidFill>
            <a:srgbClr val="BED7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2.17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213C3D8-20E2-7047-9F97-94143F1BE33C}"/>
              </a:ext>
            </a:extLst>
          </p:cNvPr>
          <p:cNvSpPr/>
          <p:nvPr/>
        </p:nvSpPr>
        <p:spPr>
          <a:xfrm>
            <a:off x="3486106" y="5871490"/>
            <a:ext cx="914400" cy="304800"/>
          </a:xfrm>
          <a:prstGeom prst="roundRect">
            <a:avLst/>
          </a:prstGeom>
          <a:solidFill>
            <a:srgbClr val="20BB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E8B0AC-C41E-4F49-9C2A-5FC7D3E40C20}"/>
              </a:ext>
            </a:extLst>
          </p:cNvPr>
          <p:cNvSpPr txBox="1"/>
          <p:nvPr/>
        </p:nvSpPr>
        <p:spPr>
          <a:xfrm>
            <a:off x="4478130" y="5871490"/>
            <a:ext cx="1221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Completed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BDC0498-70B7-2340-9481-FF891CE51DD4}"/>
              </a:ext>
            </a:extLst>
          </p:cNvPr>
          <p:cNvSpPr/>
          <p:nvPr/>
        </p:nvSpPr>
        <p:spPr>
          <a:xfrm>
            <a:off x="5856004" y="5871415"/>
            <a:ext cx="914400" cy="304800"/>
          </a:xfrm>
          <a:prstGeom prst="roundRect">
            <a:avLst/>
          </a:prstGeom>
          <a:solidFill>
            <a:srgbClr val="46CC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81DF7B-DA0A-2F41-B2AB-5ECEC461DFE3}"/>
              </a:ext>
            </a:extLst>
          </p:cNvPr>
          <p:cNvSpPr txBox="1"/>
          <p:nvPr/>
        </p:nvSpPr>
        <p:spPr>
          <a:xfrm>
            <a:off x="6848028" y="5871415"/>
            <a:ext cx="122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Expected Timeline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BC31DC8-252C-D849-A2E5-8696B25C538C}"/>
              </a:ext>
            </a:extLst>
          </p:cNvPr>
          <p:cNvSpPr/>
          <p:nvPr/>
        </p:nvSpPr>
        <p:spPr>
          <a:xfrm>
            <a:off x="8303526" y="5871224"/>
            <a:ext cx="914400" cy="304800"/>
          </a:xfrm>
          <a:prstGeom prst="roundRect">
            <a:avLst/>
          </a:prstGeom>
          <a:solidFill>
            <a:srgbClr val="BED7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66F533-19E2-B949-8903-36FD7D34236B}"/>
              </a:ext>
            </a:extLst>
          </p:cNvPr>
          <p:cNvSpPr txBox="1"/>
          <p:nvPr/>
        </p:nvSpPr>
        <p:spPr>
          <a:xfrm>
            <a:off x="9295550" y="5871224"/>
            <a:ext cx="122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Timeline TBD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8F4CF12-DB0B-434F-918B-6C3C0E42375F}"/>
              </a:ext>
            </a:extLst>
          </p:cNvPr>
          <p:cNvSpPr txBox="1"/>
          <p:nvPr/>
        </p:nvSpPr>
        <p:spPr>
          <a:xfrm>
            <a:off x="2030608" y="5868247"/>
            <a:ext cx="1221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LEGEND: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56661AC-3BCF-EE41-8054-800F07C7F75B}"/>
              </a:ext>
            </a:extLst>
          </p:cNvPr>
          <p:cNvSpPr txBox="1"/>
          <p:nvPr/>
        </p:nvSpPr>
        <p:spPr>
          <a:xfrm>
            <a:off x="11188270" y="5893834"/>
            <a:ext cx="1221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LTS Branch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028E15E-19C5-9942-915E-88E812610336}"/>
              </a:ext>
            </a:extLst>
          </p:cNvPr>
          <p:cNvCxnSpPr>
            <a:cxnSpLocks/>
          </p:cNvCxnSpPr>
          <p:nvPr/>
        </p:nvCxnSpPr>
        <p:spPr>
          <a:xfrm flipV="1">
            <a:off x="10517125" y="6010727"/>
            <a:ext cx="535144" cy="7325"/>
          </a:xfrm>
          <a:prstGeom prst="straightConnector1">
            <a:avLst/>
          </a:prstGeom>
          <a:ln w="41275"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28FC0DE-9806-8446-B667-6129690C21A7}"/>
              </a:ext>
            </a:extLst>
          </p:cNvPr>
          <p:cNvCxnSpPr>
            <a:cxnSpLocks/>
          </p:cNvCxnSpPr>
          <p:nvPr/>
        </p:nvCxnSpPr>
        <p:spPr>
          <a:xfrm>
            <a:off x="3565046" y="4595058"/>
            <a:ext cx="4504553" cy="29883"/>
          </a:xfrm>
          <a:prstGeom prst="straightConnector1">
            <a:avLst/>
          </a:prstGeom>
          <a:ln w="41275"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riangle 4">
            <a:extLst>
              <a:ext uri="{FF2B5EF4-FFF2-40B4-BE49-F238E27FC236}">
                <a16:creationId xmlns:a16="http://schemas.microsoft.com/office/drawing/2014/main" id="{901B9184-BAC8-D757-4176-DE94C2BBFED8}"/>
              </a:ext>
            </a:extLst>
          </p:cNvPr>
          <p:cNvSpPr/>
          <p:nvPr/>
        </p:nvSpPr>
        <p:spPr>
          <a:xfrm>
            <a:off x="3759200" y="4641129"/>
            <a:ext cx="134040" cy="340612"/>
          </a:xfrm>
          <a:prstGeom prst="triangle">
            <a:avLst/>
          </a:prstGeom>
          <a:solidFill>
            <a:srgbClr val="00BA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A6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A4C586-6F85-22BD-D0F8-41EB011B571A}"/>
              </a:ext>
            </a:extLst>
          </p:cNvPr>
          <p:cNvSpPr txBox="1"/>
          <p:nvPr/>
        </p:nvSpPr>
        <p:spPr>
          <a:xfrm>
            <a:off x="3893240" y="467371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2.15.4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09860B9-E634-AA8D-D6F6-107D2EA473A5}"/>
              </a:ext>
            </a:extLst>
          </p:cNvPr>
          <p:cNvSpPr/>
          <p:nvPr/>
        </p:nvSpPr>
        <p:spPr>
          <a:xfrm>
            <a:off x="11554666" y="3297613"/>
            <a:ext cx="914400" cy="304800"/>
          </a:xfrm>
          <a:prstGeom prst="roundRect">
            <a:avLst/>
          </a:prstGeom>
          <a:solidFill>
            <a:srgbClr val="BED7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2.18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EBE7DECD-DC3A-F779-F090-ACB8FD3DE83B}"/>
              </a:ext>
            </a:extLst>
          </p:cNvPr>
          <p:cNvSpPr/>
          <p:nvPr/>
        </p:nvSpPr>
        <p:spPr>
          <a:xfrm>
            <a:off x="5323161" y="4626422"/>
            <a:ext cx="134040" cy="340612"/>
          </a:xfrm>
          <a:prstGeom prst="triangle">
            <a:avLst/>
          </a:prstGeom>
          <a:solidFill>
            <a:srgbClr val="46CC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A6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AAD93F-9081-7C2A-CB1C-9014DEE27223}"/>
              </a:ext>
            </a:extLst>
          </p:cNvPr>
          <p:cNvSpPr txBox="1"/>
          <p:nvPr/>
        </p:nvSpPr>
        <p:spPr>
          <a:xfrm>
            <a:off x="5457201" y="465900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2.15.5</a:t>
            </a:r>
          </a:p>
        </p:txBody>
      </p:sp>
    </p:spTree>
    <p:extLst>
      <p:ext uri="{BB962C8B-B14F-4D97-AF65-F5344CB8AC3E}">
        <p14:creationId xmlns:p14="http://schemas.microsoft.com/office/powerpoint/2010/main" val="2963733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82E156-6A68-C34D-F906-999603B39B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3200" y="1828800"/>
            <a:ext cx="6705600" cy="6629400"/>
          </a:xfrm>
        </p:spPr>
        <p:txBody>
          <a:bodyPr>
            <a:normAutofit/>
          </a:bodyPr>
          <a:lstStyle/>
          <a:p>
            <a:r>
              <a:rPr lang="en-US" dirty="0"/>
              <a:t>Complete the annual </a:t>
            </a:r>
            <a:r>
              <a:rPr lang="en-US" dirty="0" err="1"/>
              <a:t>OpenSFS</a:t>
            </a:r>
            <a:r>
              <a:rPr lang="en-US" dirty="0"/>
              <a:t> survey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hlinkClick r:id="rId2"/>
              </a:rPr>
              <a:t>https://wiki.opensfs.org/Lustre_Community_Survey</a:t>
            </a:r>
            <a:r>
              <a:rPr lang="en-US" sz="1600" dirty="0"/>
              <a:t> </a:t>
            </a:r>
          </a:p>
          <a:p>
            <a:r>
              <a:rPr lang="en-US" dirty="0"/>
              <a:t>Participate in the LWG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hlinkClick r:id="rId3"/>
              </a:rPr>
              <a:t>https://wiki.opensfs.org/Lustre_Working_Group</a:t>
            </a:r>
            <a:endParaRPr lang="en-US" sz="1600" dirty="0"/>
          </a:p>
          <a:p>
            <a:r>
              <a:rPr lang="en-US" dirty="0"/>
              <a:t>Participate in the DWG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hlinkClick r:id="rId4"/>
              </a:rPr>
              <a:t>https://wiki.opensfs.org/Documentation_Working_Group</a:t>
            </a:r>
            <a:r>
              <a:rPr lang="en-US" sz="1600" dirty="0"/>
              <a:t> </a:t>
            </a:r>
          </a:p>
          <a:p>
            <a:r>
              <a:rPr lang="en-US" dirty="0"/>
              <a:t>Join a Lustre community organization (</a:t>
            </a:r>
            <a:r>
              <a:rPr lang="en-US" dirty="0" err="1"/>
              <a:t>OpenSFS</a:t>
            </a:r>
            <a:r>
              <a:rPr lang="en-US" dirty="0"/>
              <a:t>/EOFS)</a:t>
            </a:r>
          </a:p>
          <a:p>
            <a:r>
              <a:rPr lang="en-US" dirty="0"/>
              <a:t>Participate in Community events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LUG, LAD, Regional LUG events, SC/ISC BOFs, online</a:t>
            </a:r>
          </a:p>
          <a:p>
            <a:r>
              <a:rPr lang="en-US" dirty="0"/>
              <a:t>Lustre development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Submitting/Reviewing/Testing Lustre code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hlinkClick r:id="rId5"/>
              </a:rPr>
              <a:t>https://wiki.lustre.org/Development</a:t>
            </a:r>
            <a:r>
              <a:rPr lang="en-US" sz="1400" dirty="0"/>
              <a:t> </a:t>
            </a:r>
          </a:p>
          <a:p>
            <a:endParaRPr lang="en-US" dirty="0"/>
          </a:p>
        </p:txBody>
      </p:sp>
      <p:pic>
        <p:nvPicPr>
          <p:cNvPr id="6" name="Content Placeholder 5" descr="A poster of a person with a mustache and a hat pointing an object&#10;&#10;Description automatically generated">
            <a:extLst>
              <a:ext uri="{FF2B5EF4-FFF2-40B4-BE49-F238E27FC236}">
                <a16:creationId xmlns:a16="http://schemas.microsoft.com/office/drawing/2014/main" id="{3CE42BDA-BB98-984B-2657-1C4E1C631E9F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6"/>
          <a:stretch>
            <a:fillRect/>
          </a:stretch>
        </p:blipFill>
        <p:spPr>
          <a:xfrm>
            <a:off x="8178800" y="3305927"/>
            <a:ext cx="4387850" cy="367514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AC0389-0721-51B5-D6E5-74F99CCB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to Contribute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A82B11-1DAE-6596-D336-FCDA4AE8BB9A}"/>
              </a:ext>
            </a:extLst>
          </p:cNvPr>
          <p:cNvSpPr txBox="1"/>
          <p:nvPr/>
        </p:nvSpPr>
        <p:spPr>
          <a:xfrm>
            <a:off x="8178800" y="2567263"/>
            <a:ext cx="4387850" cy="830997"/>
          </a:xfrm>
          <a:prstGeom prst="rect">
            <a:avLst/>
          </a:prstGeom>
          <a:solidFill>
            <a:srgbClr val="AE845C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474239"/>
                </a:solidFill>
                <a:latin typeface="Algerian" panose="020F0502020204030204" pitchFamily="34" charset="0"/>
                <a:cs typeface="Algerian" panose="020F0502020204030204" pitchFamily="34" charset="0"/>
              </a:rPr>
              <a:t>LUSTRE NEEDS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5D0DC6-F047-2549-82C8-0DADF4BD66C4}"/>
              </a:ext>
            </a:extLst>
          </p:cNvPr>
          <p:cNvSpPr/>
          <p:nvPr/>
        </p:nvSpPr>
        <p:spPr>
          <a:xfrm>
            <a:off x="10236200" y="6019800"/>
            <a:ext cx="762000" cy="76200"/>
          </a:xfrm>
          <a:prstGeom prst="rect">
            <a:avLst/>
          </a:prstGeom>
          <a:solidFill>
            <a:srgbClr val="AE845C"/>
          </a:solidFill>
          <a:ln>
            <a:solidFill>
              <a:srgbClr val="AE84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69B250-5484-1B4E-82F6-7E0EFC2792EE}"/>
              </a:ext>
            </a:extLst>
          </p:cNvPr>
          <p:cNvSpPr/>
          <p:nvPr/>
        </p:nvSpPr>
        <p:spPr>
          <a:xfrm>
            <a:off x="11684000" y="6096000"/>
            <a:ext cx="76200" cy="152400"/>
          </a:xfrm>
          <a:prstGeom prst="rect">
            <a:avLst/>
          </a:prstGeom>
          <a:solidFill>
            <a:srgbClr val="AE845C"/>
          </a:solidFill>
          <a:ln>
            <a:solidFill>
              <a:srgbClr val="AE84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0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82E156-6A68-C34D-F906-999603B39B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3200" y="1828800"/>
            <a:ext cx="6248400" cy="6629400"/>
          </a:xfrm>
        </p:spPr>
        <p:txBody>
          <a:bodyPr>
            <a:normAutofit/>
          </a:bodyPr>
          <a:lstStyle/>
          <a:p>
            <a:r>
              <a:rPr lang="en-US" dirty="0"/>
              <a:t>Found a way to minimize migration impact to JIRA/wiki</a:t>
            </a:r>
          </a:p>
          <a:p>
            <a:r>
              <a:rPr lang="en-US" dirty="0"/>
              <a:t>All activity completed</a:t>
            </a:r>
          </a:p>
          <a:p>
            <a:r>
              <a:rPr lang="en-US" dirty="0"/>
              <a:t>Some cleanup of data took place</a:t>
            </a:r>
          </a:p>
          <a:p>
            <a:r>
              <a:rPr lang="en-US" dirty="0"/>
              <a:t>Please report any anomalies you spot to </a:t>
            </a:r>
            <a:r>
              <a:rPr lang="en-US" dirty="0">
                <a:hlinkClick r:id="rId2"/>
              </a:rPr>
              <a:t>info@whamcloud.com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C0389-0721-51B5-D6E5-74F99CCB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No Lustre Infrastructure Move Necessary</a:t>
            </a:r>
          </a:p>
        </p:txBody>
      </p:sp>
      <p:pic>
        <p:nvPicPr>
          <p:cNvPr id="18" name="Content Placeholder 17" descr="A moving truck with a large advertisement&#10;&#10;Description automatically generated">
            <a:extLst>
              <a:ext uri="{FF2B5EF4-FFF2-40B4-BE49-F238E27FC236}">
                <a16:creationId xmlns:a16="http://schemas.microsoft.com/office/drawing/2014/main" id="{92F1E1E6-BBCF-0715-2A7E-6A6519329B02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21600" y="2514600"/>
            <a:ext cx="4696670" cy="3654028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37BCA4A-D1A3-D265-1032-4DCEEB21B534}"/>
              </a:ext>
            </a:extLst>
          </p:cNvPr>
          <p:cNvSpPr txBox="1"/>
          <p:nvPr/>
        </p:nvSpPr>
        <p:spPr>
          <a:xfrm>
            <a:off x="7721600" y="6168628"/>
            <a:ext cx="4696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www.flickr.com/photos/movingsimplified/5126721906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21" name="Picture 20" descr="A blue text with beads&#10;&#10;Description automatically generated with medium confidence">
            <a:extLst>
              <a:ext uri="{FF2B5EF4-FFF2-40B4-BE49-F238E27FC236}">
                <a16:creationId xmlns:a16="http://schemas.microsoft.com/office/drawing/2014/main" id="{C8086F50-6873-5F0C-CA9E-E454AAE76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101000"/>
                    </a14:imgEffect>
                    <a14:imgEffect>
                      <a14:brightnessContrast bright="-13000" contrast="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489">
            <a:off x="8514338" y="3822785"/>
            <a:ext cx="746839" cy="1032232"/>
          </a:xfrm>
          <a:prstGeom prst="rect">
            <a:avLst/>
          </a:prstGeom>
          <a:effectLst>
            <a:softEdge rad="12700"/>
          </a:effectLst>
          <a:scene3d>
            <a:camera prst="orthographicFront">
              <a:rot lat="0" lon="1380000" rev="0"/>
            </a:camera>
            <a:lightRig rig="threePt" dir="t"/>
          </a:scene3d>
          <a:sp3d z="57150"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1058B6-86E1-7816-5411-46053C5BB962}"/>
              </a:ext>
            </a:extLst>
          </p:cNvPr>
          <p:cNvSpPr txBox="1"/>
          <p:nvPr/>
        </p:nvSpPr>
        <p:spPr>
          <a:xfrm rot="2107614">
            <a:off x="7950200" y="4122003"/>
            <a:ext cx="4116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CANCELLED</a:t>
            </a:r>
          </a:p>
        </p:txBody>
      </p:sp>
    </p:spTree>
    <p:extLst>
      <p:ext uri="{BB962C8B-B14F-4D97-AF65-F5344CB8AC3E}">
        <p14:creationId xmlns:p14="http://schemas.microsoft.com/office/powerpoint/2010/main" val="4184492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82E156-6A68-C34D-F906-999603B39B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3200" y="1828800"/>
            <a:ext cx="5943600" cy="6629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Australia LUG</a:t>
            </a:r>
          </a:p>
          <a:p>
            <a:pPr lvl="1"/>
            <a:r>
              <a:rPr lang="en-US" dirty="0"/>
              <a:t> Oct 28</a:t>
            </a:r>
            <a:r>
              <a:rPr lang="en-US" baseline="30000" dirty="0"/>
              <a:t>th</a:t>
            </a:r>
            <a:r>
              <a:rPr lang="en-US" dirty="0"/>
              <a:t> Melbourne </a:t>
            </a:r>
          </a:p>
          <a:p>
            <a:r>
              <a:rPr lang="en-US" dirty="0"/>
              <a:t>Lustre BOF</a:t>
            </a:r>
          </a:p>
          <a:p>
            <a:pPr lvl="1"/>
            <a:r>
              <a:rPr lang="en-US" dirty="0"/>
              <a:t>Nov 19</a:t>
            </a:r>
            <a:r>
              <a:rPr lang="en-US" baseline="30000" dirty="0"/>
              <a:t>th</a:t>
            </a:r>
            <a:r>
              <a:rPr lang="en-US" dirty="0"/>
              <a:t> B308 Atlanta</a:t>
            </a:r>
          </a:p>
          <a:p>
            <a:r>
              <a:rPr lang="en-US" dirty="0"/>
              <a:t>Japan LUG</a:t>
            </a:r>
          </a:p>
          <a:p>
            <a:pPr lvl="1"/>
            <a:r>
              <a:rPr lang="en-US" dirty="0"/>
              <a:t>Dec 13</a:t>
            </a:r>
            <a:r>
              <a:rPr lang="en-US" baseline="30000" dirty="0"/>
              <a:t>th</a:t>
            </a:r>
            <a:r>
              <a:rPr lang="en-US" dirty="0"/>
              <a:t> Tokyo</a:t>
            </a:r>
          </a:p>
          <a:p>
            <a:pPr lvl="1"/>
            <a:r>
              <a:rPr lang="en-US" dirty="0">
                <a:hlinkClick r:id="rId2"/>
              </a:rPr>
              <a:t>https://www.jlug.info</a:t>
            </a:r>
            <a:r>
              <a:rPr lang="en-US" dirty="0"/>
              <a:t> </a:t>
            </a:r>
          </a:p>
          <a:p>
            <a:r>
              <a:rPr lang="en-US" dirty="0"/>
              <a:t>China LUG</a:t>
            </a:r>
          </a:p>
          <a:p>
            <a:pPr lvl="1"/>
            <a:r>
              <a:rPr lang="en-US" dirty="0"/>
              <a:t>TBD</a:t>
            </a:r>
          </a:p>
          <a:p>
            <a:pPr lvl="1"/>
            <a:r>
              <a:rPr lang="en-US" dirty="0">
                <a:hlinkClick r:id="rId3"/>
              </a:rPr>
              <a:t>http://lustrefs.cn</a:t>
            </a:r>
            <a:r>
              <a:rPr lang="en-US" dirty="0"/>
              <a:t> </a:t>
            </a:r>
          </a:p>
          <a:p>
            <a:r>
              <a:rPr lang="en-US" dirty="0"/>
              <a:t>UK LUG </a:t>
            </a:r>
          </a:p>
          <a:p>
            <a:pPr lvl="1"/>
            <a:r>
              <a:rPr lang="en-US" dirty="0"/>
              <a:t>Dec 4</a:t>
            </a:r>
            <a:r>
              <a:rPr lang="en-US" baseline="30000" dirty="0"/>
              <a:t>th</a:t>
            </a:r>
            <a:r>
              <a:rPr lang="en-US" dirty="0"/>
              <a:t> Manchester, UK</a:t>
            </a:r>
          </a:p>
          <a:p>
            <a:pPr lvl="1"/>
            <a:r>
              <a:rPr lang="en-US" dirty="0">
                <a:hlinkClick r:id="rId4"/>
              </a:rPr>
              <a:t>https://www.lustrefilesystem.com</a:t>
            </a:r>
            <a:r>
              <a:rPr lang="en-US" dirty="0"/>
              <a:t> </a:t>
            </a:r>
          </a:p>
          <a:p>
            <a:r>
              <a:rPr lang="en-US" dirty="0"/>
              <a:t>EOFS Open File System Workshop</a:t>
            </a:r>
          </a:p>
          <a:p>
            <a:pPr lvl="1"/>
            <a:r>
              <a:rPr lang="en-US" dirty="0"/>
              <a:t>Feb 27</a:t>
            </a:r>
            <a:r>
              <a:rPr lang="en-US" baseline="30000" dirty="0"/>
              <a:t>th</a:t>
            </a:r>
            <a:r>
              <a:rPr lang="en-US" dirty="0"/>
              <a:t>-28</a:t>
            </a:r>
            <a:r>
              <a:rPr lang="en-US" baseline="30000" dirty="0"/>
              <a:t>th</a:t>
            </a:r>
            <a:r>
              <a:rPr lang="en-US" dirty="0"/>
              <a:t>  Mainz, Germany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C0389-0721-51B5-D6E5-74F99CCB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Community Events</a:t>
            </a:r>
          </a:p>
        </p:txBody>
      </p:sp>
      <p:pic>
        <p:nvPicPr>
          <p:cNvPr id="11" name="Picture 10" descr="A hat with text on it&#10;&#10;Description automatically generated">
            <a:extLst>
              <a:ext uri="{FF2B5EF4-FFF2-40B4-BE49-F238E27FC236}">
                <a16:creationId xmlns:a16="http://schemas.microsoft.com/office/drawing/2014/main" id="{0EF825E2-E64A-4D94-FF66-3DB7A954A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8200" y="2590800"/>
            <a:ext cx="55753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92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24000" y="1981200"/>
            <a:ext cx="10945069" cy="6248400"/>
          </a:xfrm>
        </p:spPr>
        <p:txBody>
          <a:bodyPr/>
          <a:lstStyle/>
          <a:p>
            <a:r>
              <a:rPr lang="en-US" dirty="0"/>
              <a:t>Lustre 2.16.0 targeted for Q4 2024</a:t>
            </a:r>
          </a:p>
          <a:p>
            <a:r>
              <a:rPr lang="en-US" dirty="0"/>
              <a:t>Lustre 2.15.6 targeted for late this year with RHEL 9.5 client  support</a:t>
            </a:r>
          </a:p>
          <a:p>
            <a:r>
              <a:rPr lang="en-US" dirty="0"/>
              <a:t>LWG </a:t>
            </a:r>
            <a:r>
              <a:rPr lang="en-US" dirty="0">
                <a:hlinkClick r:id="rId3"/>
              </a:rPr>
              <a:t>http://wiki.opensfs.org/Lustre_Working_Group</a:t>
            </a:r>
            <a:endParaRPr lang="en-US" dirty="0"/>
          </a:p>
          <a:p>
            <a:r>
              <a:rPr lang="en-US" dirty="0"/>
              <a:t>DWG </a:t>
            </a:r>
            <a:r>
              <a:rPr lang="en-US" dirty="0">
                <a:hlinkClick r:id="rId4"/>
              </a:rPr>
              <a:t>https://wiki.opensfs.org/Documentation_Working_Group</a:t>
            </a:r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26800" y="9234488"/>
            <a:ext cx="1676400" cy="519112"/>
          </a:xfrm>
        </p:spPr>
        <p:txBody>
          <a:bodyPr/>
          <a:lstStyle/>
          <a:p>
            <a:r>
              <a:rPr lang="en-US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67217725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7037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Has been operating as the forum for collaboration on the community releases for over a decade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Led by Peter Jones (Whamcloud) and </a:t>
            </a:r>
            <a:r>
              <a:rPr lang="en-US" dirty="0">
                <a:solidFill>
                  <a:srgbClr val="FF0000"/>
                </a:solidFill>
              </a:rPr>
              <a:t>Rick Mohr </a:t>
            </a:r>
            <a:r>
              <a:rPr lang="en-US" dirty="0"/>
              <a:t>(ORNL)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All welcome to attend and/or join the mailing list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http://wiki.opensfs.org/Lustre_Working_Group</a:t>
            </a:r>
            <a:endParaRPr lang="en-US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Now has a dedicated channel on the </a:t>
            </a:r>
            <a:r>
              <a:rPr lang="en-US" dirty="0">
                <a:hlinkClick r:id="rId4"/>
              </a:rPr>
              <a:t>Lustre Slack instance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C855F5-6E96-8F42-A5ED-B61E8AA1C0FD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sz="2400" dirty="0"/>
              <a:t>LWG issues survey annually in March to track trends in Lustre usage</a:t>
            </a:r>
          </a:p>
          <a:p>
            <a:r>
              <a:rPr lang="en-US" sz="2400" dirty="0"/>
              <a:t>Full details available at </a:t>
            </a:r>
            <a:r>
              <a:rPr lang="en-US" sz="2400" dirty="0">
                <a:hlinkClick r:id="rId5"/>
              </a:rPr>
              <a:t>http://wiki.opensfs.org/Lustre_Community_Survey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OpenSFS Lustre Working Group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000752"/>
              </p:ext>
            </p:extLst>
          </p:nvPr>
        </p:nvGraphicFramePr>
        <p:xfrm>
          <a:off x="7455662" y="4572000"/>
          <a:ext cx="4962607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9779FD0-A194-0A22-4895-FC798185E0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4200" y="62484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51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Survey – Lustre Versions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CD51-4C80-994E-8DF8-EB0AABE53110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6D5E169D-04C8-A945-A5D5-53291754F96D}"/>
              </a:ext>
            </a:extLst>
          </p:cNvPr>
          <p:cNvSpPr txBox="1">
            <a:spLocks/>
          </p:cNvSpPr>
          <p:nvPr/>
        </p:nvSpPr>
        <p:spPr>
          <a:xfrm>
            <a:off x="1473200" y="7696200"/>
            <a:ext cx="11093450" cy="7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2.12.x and 2.15.x about level</a:t>
            </a:r>
          </a:p>
          <a:p>
            <a:r>
              <a:rPr lang="en-US" sz="2800" dirty="0">
                <a:solidFill>
                  <a:schemeClr val="tx1"/>
                </a:solidFill>
              </a:rPr>
              <a:t>One respondent using unsupported tag in production!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A81C23-45A8-5201-6A03-B348B64C3C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24000" y="1981200"/>
            <a:ext cx="10998200" cy="54864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613546"/>
              </p:ext>
            </p:extLst>
          </p:nvPr>
        </p:nvGraphicFramePr>
        <p:xfrm>
          <a:off x="1701800" y="1981200"/>
          <a:ext cx="10767269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429339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3"/>
          </p:nvPr>
        </p:nvSpPr>
        <p:spPr>
          <a:xfrm>
            <a:off x="1230735" y="7627144"/>
            <a:ext cx="11430000" cy="76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Most sites not ready to consider moving again right now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Survey – LTS Transition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26800" y="9234488"/>
            <a:ext cx="1676400" cy="519112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ED27A0C-E727-C744-898B-7986C566FA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1384012"/>
              </p:ext>
            </p:extLst>
          </p:nvPr>
        </p:nvGraphicFramePr>
        <p:xfrm>
          <a:off x="1701800" y="1549400"/>
          <a:ext cx="10363200" cy="599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ED27A0C-E727-C744-898B-7986C566FA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497239"/>
              </p:ext>
            </p:extLst>
          </p:nvPr>
        </p:nvGraphicFramePr>
        <p:xfrm>
          <a:off x="2235200" y="1981200"/>
          <a:ext cx="9829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15028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3200" y="1828800"/>
            <a:ext cx="10515600" cy="6172200"/>
          </a:xfrm>
        </p:spPr>
        <p:txBody>
          <a:bodyPr>
            <a:normAutofit/>
          </a:bodyPr>
          <a:lstStyle/>
          <a:p>
            <a:r>
              <a:rPr lang="en-US" dirty="0"/>
              <a:t>Lustre 2.15.x matches Lustre 2.12.x and should be the clear leader in the 2025 survey</a:t>
            </a:r>
          </a:p>
          <a:p>
            <a:r>
              <a:rPr lang="en-US" dirty="0"/>
              <a:t>Most commonly cited  ”missing feature” is S3 integration</a:t>
            </a:r>
          </a:p>
          <a:p>
            <a:r>
              <a:rPr lang="en-US" dirty="0"/>
              <a:t>We need to do a better job of communications: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Several respondents cited existing features as ”missing” (</a:t>
            </a:r>
            <a:r>
              <a:rPr lang="en-US" dirty="0" err="1"/>
              <a:t>e.g</a:t>
            </a:r>
            <a:r>
              <a:rPr lang="en-US" dirty="0"/>
              <a:t> multi-tenancy)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One respondent bemoaned the cessation of efforts related to getting Lustre into the mainline kernel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One respondent suggested needing to move to ”another flashy fs” to improve small IO performance on their HDD filesystem</a:t>
            </a:r>
          </a:p>
          <a:p>
            <a:r>
              <a:rPr lang="en-US" dirty="0" err="1"/>
              <a:t>OpenSFS</a:t>
            </a:r>
            <a:r>
              <a:rPr lang="en-US" dirty="0"/>
              <a:t> has launched a marketing effort to try and improve this situation</a:t>
            </a:r>
          </a:p>
          <a:p>
            <a:pPr lvl="2"/>
            <a:endParaRPr lang="en-US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CD51-4C80-994E-8DF8-EB0AABE53110}" type="slidenum">
              <a:rPr lang="en-US" smtClean="0"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Survey - Analysis</a:t>
            </a:r>
          </a:p>
        </p:txBody>
      </p:sp>
    </p:spTree>
    <p:extLst>
      <p:ext uri="{BB962C8B-B14F-4D97-AF65-F5344CB8AC3E}">
        <p14:creationId xmlns:p14="http://schemas.microsoft.com/office/powerpoint/2010/main" val="489986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3199" y="1828800"/>
            <a:ext cx="10945069" cy="6629400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Newly-formed working group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Led by Ellis Wilson (Microsoft)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All welcome to attend and/or join the mailing list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https://wiki.opensfs.org/Documentation_Working_Group</a:t>
            </a:r>
            <a:r>
              <a:rPr lang="en-US" dirty="0"/>
              <a:t>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Looking into improving:</a:t>
            </a:r>
          </a:p>
          <a:p>
            <a:pPr marL="742950" lvl="2" indent="-342900"/>
            <a:r>
              <a:rPr lang="en-US" dirty="0"/>
              <a:t>Lustre manual</a:t>
            </a:r>
          </a:p>
          <a:p>
            <a:pPr marL="742950" lvl="2" indent="-342900"/>
            <a:r>
              <a:rPr lang="en-US" dirty="0" err="1"/>
              <a:t>Lustre.org</a:t>
            </a:r>
            <a:r>
              <a:rPr lang="en-US" dirty="0"/>
              <a:t> wiki</a:t>
            </a:r>
          </a:p>
          <a:p>
            <a:r>
              <a:rPr lang="en-US" dirty="0"/>
              <a:t>Has a dedicated channel on the </a:t>
            </a:r>
            <a:r>
              <a:rPr lang="en-US" dirty="0">
                <a:hlinkClick r:id="rId4"/>
              </a:rPr>
              <a:t>Lustre Slack instance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OpenSFS</a:t>
            </a:r>
            <a:r>
              <a:rPr lang="en-US" dirty="0"/>
              <a:t> Documentation Working Group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2FE759-EED4-F6FA-63A5-9393D61A8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8991" y="6477000"/>
            <a:ext cx="1905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20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3201" y="2025947"/>
            <a:ext cx="10515600" cy="6629400"/>
          </a:xfrm>
        </p:spPr>
        <p:txBody>
          <a:bodyPr>
            <a:normAutofit/>
          </a:bodyPr>
          <a:lstStyle/>
          <a:p>
            <a:r>
              <a:rPr lang="en-US" dirty="0"/>
              <a:t>Lustre 2.15.5 </a:t>
            </a:r>
            <a:r>
              <a:rPr lang="en-US" sz="2800" dirty="0"/>
              <a:t>GA</a:t>
            </a:r>
          </a:p>
          <a:p>
            <a:pPr lvl="1">
              <a:buFont typeface="Arial"/>
              <a:buChar char="•"/>
            </a:pPr>
            <a:r>
              <a:rPr lang="en-US" dirty="0"/>
              <a:t>RHEL 8.10 servers/clients (</a:t>
            </a:r>
            <a:r>
              <a:rPr lang="en-US" dirty="0">
                <a:hlinkClick r:id="rId3"/>
              </a:rPr>
              <a:t>LU-17410</a:t>
            </a:r>
            <a:r>
              <a:rPr lang="en-US" dirty="0"/>
              <a:t>)</a:t>
            </a:r>
          </a:p>
          <a:p>
            <a:pPr lvl="1">
              <a:buFont typeface="Arial"/>
              <a:buChar char="•"/>
            </a:pPr>
            <a:r>
              <a:rPr lang="en-US" dirty="0"/>
              <a:t>RHEL 9.4 clients (</a:t>
            </a:r>
            <a:r>
              <a:rPr lang="en-US" dirty="0">
                <a:hlinkClick r:id="rId4"/>
              </a:rPr>
              <a:t>LU-17404</a:t>
            </a:r>
            <a:r>
              <a:rPr lang="en-US" dirty="0"/>
              <a:t>)</a:t>
            </a:r>
          </a:p>
          <a:p>
            <a:pPr>
              <a:buFont typeface="Arial"/>
              <a:buChar char="•"/>
            </a:pPr>
            <a:r>
              <a:rPr lang="en-US" dirty="0"/>
              <a:t>Lustre 2.15.6 likely late this year with RHEL 9.5 client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CD51-4C80-994E-8DF8-EB0AABE53110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Lustre 2.15.x LTS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457FC80-70C9-7ADF-C7F8-5889D21FA0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378545"/>
              </p:ext>
            </p:extLst>
          </p:nvPr>
        </p:nvGraphicFramePr>
        <p:xfrm>
          <a:off x="2159000" y="4205689"/>
          <a:ext cx="6923965" cy="4085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510">
                  <a:extLst>
                    <a:ext uri="{9D8B030D-6E8A-4147-A177-3AD203B41FA5}">
                      <a16:colId xmlns:a16="http://schemas.microsoft.com/office/drawing/2014/main" val="3820663326"/>
                    </a:ext>
                  </a:extLst>
                </a:gridCol>
                <a:gridCol w="897255">
                  <a:extLst>
                    <a:ext uri="{9D8B030D-6E8A-4147-A177-3AD203B41FA5}">
                      <a16:colId xmlns:a16="http://schemas.microsoft.com/office/drawing/2014/main" val="984683188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894662650"/>
                    </a:ext>
                  </a:extLst>
                </a:gridCol>
              </a:tblGrid>
              <a:tr h="584773">
                <a:tc>
                  <a:txBody>
                    <a:bodyPr/>
                    <a:lstStyle/>
                    <a:p>
                      <a:r>
                        <a:rPr lang="en-US" dirty="0"/>
                        <a:t>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Changelog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317533"/>
                  </a:ext>
                </a:extLst>
              </a:tr>
              <a:tr h="576763">
                <a:tc>
                  <a:txBody>
                    <a:bodyPr/>
                    <a:lstStyle/>
                    <a:p>
                      <a:r>
                        <a:rPr lang="en-US" dirty="0"/>
                        <a:t>2.15.0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hlinkClick r:id="rId5"/>
                        </a:rPr>
                        <a:t>http://wiki.lustre.org/Lustre_2.15.0_Changelog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339794"/>
                  </a:ext>
                </a:extLst>
              </a:tr>
              <a:tr h="584773">
                <a:tc>
                  <a:txBody>
                    <a:bodyPr/>
                    <a:lstStyle/>
                    <a:p>
                      <a:r>
                        <a:rPr lang="en-US" dirty="0"/>
                        <a:t>2.15.1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Aug-22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6"/>
                        </a:rPr>
                        <a:t>https://wiki.lustre.org/Lustre_2.15.1_Changelog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524984"/>
                  </a:ext>
                </a:extLst>
              </a:tr>
              <a:tr h="584773">
                <a:tc>
                  <a:txBody>
                    <a:bodyPr/>
                    <a:lstStyle/>
                    <a:p>
                      <a:r>
                        <a:rPr lang="en-US" dirty="0"/>
                        <a:t>2.15.2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Jan-23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hlinkClick r:id="rId7"/>
                        </a:rPr>
                        <a:t>http://wiki.lustre.org/Lustre_2.15.2_Changelog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4111"/>
                  </a:ext>
                </a:extLst>
              </a:tr>
              <a:tr h="584773">
                <a:tc>
                  <a:txBody>
                    <a:bodyPr/>
                    <a:lstStyle/>
                    <a:p>
                      <a:r>
                        <a:rPr lang="en-US" dirty="0"/>
                        <a:t>2.15.3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Jun-23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hlinkClick r:id="rId8"/>
                        </a:rPr>
                        <a:t>http://wiki.lustre.org/Lustre_2.15.3_Changelog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786794"/>
                  </a:ext>
                </a:extLst>
              </a:tr>
              <a:tr h="584773">
                <a:tc>
                  <a:txBody>
                    <a:bodyPr/>
                    <a:lstStyle/>
                    <a:p>
                      <a:r>
                        <a:rPr lang="en-US" dirty="0"/>
                        <a:t>2.15.4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Dec-23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hlinkClick r:id="rId9"/>
                        </a:rPr>
                        <a:t>https://wiki.lustre.org/Lustre_2.15.4_Changelog</a:t>
                      </a:r>
                      <a:r>
                        <a:rPr lang="en-US" sz="18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410707"/>
                  </a:ext>
                </a:extLst>
              </a:tr>
              <a:tr h="584773">
                <a:tc>
                  <a:txBody>
                    <a:bodyPr/>
                    <a:lstStyle/>
                    <a:p>
                      <a:r>
                        <a:rPr lang="en-US" dirty="0"/>
                        <a:t>2.15.5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hlinkClick r:id="rId10"/>
                        </a:rPr>
                        <a:t>https://wiki.lustre.org/Lustre_2.15.5_Changelog</a:t>
                      </a:r>
                      <a:r>
                        <a:rPr lang="en-US" sz="18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809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10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3200" y="1828800"/>
            <a:ext cx="10210800" cy="6629400"/>
          </a:xfrm>
        </p:spPr>
        <p:txBody>
          <a:bodyPr>
            <a:normAutofit/>
          </a:bodyPr>
          <a:lstStyle/>
          <a:p>
            <a:r>
              <a:rPr lang="en-US" dirty="0"/>
              <a:t>Targeting for Q4 2024 release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http://wiki.lustre.org/Release_2.16.0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Schedule adjusted to allow IPv6 work to complete</a:t>
            </a:r>
          </a:p>
          <a:p>
            <a:r>
              <a:rPr lang="en-US" dirty="0"/>
              <a:t>Support for latest Linux distros has resulted in regressions 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RHEL 9.4 servers/clients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SLES15 SP6/Ubuntu 24.04 clients</a:t>
            </a:r>
          </a:p>
          <a:p>
            <a:r>
              <a:rPr lang="en-US" dirty="0"/>
              <a:t>Interop/upgrades from latest Lustre 2.15.x</a:t>
            </a:r>
          </a:p>
          <a:p>
            <a:r>
              <a:rPr lang="en-US" dirty="0"/>
              <a:t>Features in the release</a:t>
            </a:r>
          </a:p>
          <a:p>
            <a:pPr lvl="1">
              <a:buFont typeface="Arial"/>
              <a:buChar char="•"/>
            </a:pPr>
            <a:r>
              <a:rPr lang="en-US" dirty="0"/>
              <a:t>RHEL 9.x server support </a:t>
            </a:r>
            <a:r>
              <a:rPr lang="en-US" dirty="0">
                <a:solidFill>
                  <a:srgbClr val="92D050"/>
                </a:solidFill>
              </a:rPr>
              <a:t>MERGED</a:t>
            </a:r>
          </a:p>
          <a:p>
            <a:pPr lvl="1">
              <a:buFont typeface="Arial"/>
              <a:buChar char="•"/>
            </a:pPr>
            <a:r>
              <a:rPr lang="en-US" dirty="0"/>
              <a:t>IPv6 Support (</a:t>
            </a:r>
            <a:r>
              <a:rPr lang="en-US" dirty="0">
                <a:hlinkClick r:id="rId4"/>
              </a:rPr>
              <a:t>LU-10391</a:t>
            </a:r>
            <a:r>
              <a:rPr lang="en-US" dirty="0"/>
              <a:t>) </a:t>
            </a:r>
            <a:r>
              <a:rPr lang="en-US" dirty="0">
                <a:solidFill>
                  <a:srgbClr val="92D050"/>
                </a:solidFill>
              </a:rPr>
              <a:t>MERGED</a:t>
            </a:r>
          </a:p>
          <a:p>
            <a:pPr lvl="1">
              <a:buFont typeface="Arial"/>
              <a:buChar char="•"/>
            </a:pPr>
            <a:r>
              <a:rPr lang="en-US" dirty="0"/>
              <a:t>Optimized Directory Traversal (</a:t>
            </a:r>
            <a:r>
              <a:rPr lang="en-US" dirty="0">
                <a:hlinkClick r:id="rId5"/>
              </a:rPr>
              <a:t>LU-15975</a:t>
            </a:r>
            <a:r>
              <a:rPr lang="en-US" dirty="0"/>
              <a:t>) </a:t>
            </a:r>
            <a:r>
              <a:rPr lang="en-US" dirty="0">
                <a:solidFill>
                  <a:srgbClr val="92D050"/>
                </a:solidFill>
              </a:rPr>
              <a:t>MERGED</a:t>
            </a:r>
          </a:p>
          <a:p>
            <a:pPr lvl="3">
              <a:buFont typeface="Arial"/>
              <a:buChar char="•"/>
            </a:pPr>
            <a:r>
              <a:rPr lang="en-US" dirty="0"/>
              <a:t>Aka “Improved Statahead”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3AC2-5047-254C-9C5F-BA8D687A0E21}" type="slidenum">
              <a:rPr lang="en-US" smtClean="0"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Lustre 2.16</a:t>
            </a:r>
          </a:p>
        </p:txBody>
      </p:sp>
    </p:spTree>
    <p:extLst>
      <p:ext uri="{BB962C8B-B14F-4D97-AF65-F5344CB8AC3E}">
        <p14:creationId xmlns:p14="http://schemas.microsoft.com/office/powerpoint/2010/main" val="2194296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3AC2-5047-254C-9C5F-BA8D687A0E21}" type="slidenum">
              <a:rPr lang="en-US" smtClean="0"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Lustre 2.16 – Contribution statistics (so far)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A6E0BE-BA15-936E-B761-6E961E8E01B2}"/>
              </a:ext>
            </a:extLst>
          </p:cNvPr>
          <p:cNvSpPr txBox="1"/>
          <p:nvPr/>
        </p:nvSpPr>
        <p:spPr>
          <a:xfrm>
            <a:off x="-812800" y="8361004"/>
            <a:ext cx="8659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courtesy of Dustin Leverman (ORNL)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F91F86-9850-0790-2F97-3AA05D2FDD2F}"/>
              </a:ext>
            </a:extLst>
          </p:cNvPr>
          <p:cNvSpPr txBox="1"/>
          <p:nvPr/>
        </p:nvSpPr>
        <p:spPr>
          <a:xfrm>
            <a:off x="6197600" y="8361004"/>
            <a:ext cx="6101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https://git.whamcloud.com</a:t>
            </a:r>
            <a:r>
              <a:rPr lang="en-US" sz="1200" dirty="0"/>
              <a:t> 2.15.50 to 2.15.91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7278A2D-B66E-319E-DEC7-AA7228F4CA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263285"/>
              </p:ext>
            </p:extLst>
          </p:nvPr>
        </p:nvGraphicFramePr>
        <p:xfrm>
          <a:off x="6959599" y="1498550"/>
          <a:ext cx="5486398" cy="6265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06E8C7D-D8D4-CCC8-7E5E-1B7A2D07EB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773747"/>
              </p:ext>
            </p:extLst>
          </p:nvPr>
        </p:nvGraphicFramePr>
        <p:xfrm>
          <a:off x="1701800" y="1549400"/>
          <a:ext cx="5230072" cy="6215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5207308"/>
      </p:ext>
    </p:extLst>
  </p:cSld>
  <p:clrMapOvr>
    <a:masterClrMapping/>
  </p:clrMapOvr>
</p:sld>
</file>

<file path=ppt/theme/theme1.xml><?xml version="1.0" encoding="utf-8"?>
<a:theme xmlns:a="http://schemas.openxmlformats.org/drawingml/2006/main" name="1 Template w/Header in 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 Template w/Header in 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143962</TotalTime>
  <Pages>0</Pages>
  <Words>1059</Words>
  <Characters>0</Characters>
  <Application>Microsoft Macintosh PowerPoint</Application>
  <PresentationFormat>Custom</PresentationFormat>
  <Lines>0</Lines>
  <Paragraphs>203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Algerian</vt:lpstr>
      <vt:lpstr>Arial</vt:lpstr>
      <vt:lpstr>Calibri</vt:lpstr>
      <vt:lpstr>Gill Sans</vt:lpstr>
      <vt:lpstr>Myriad Pro Cond</vt:lpstr>
      <vt:lpstr>Wingdings</vt:lpstr>
      <vt:lpstr>1 Template w/Header in Black</vt:lpstr>
      <vt:lpstr>2 Template w/Header in Red</vt:lpstr>
      <vt:lpstr>Community Release Update</vt:lpstr>
      <vt:lpstr>OpenSFS Lustre Working Group</vt:lpstr>
      <vt:lpstr>Community Survey – Lustre Versions</vt:lpstr>
      <vt:lpstr>Community Survey – LTS Transition</vt:lpstr>
      <vt:lpstr>Community Survey - Analysis</vt:lpstr>
      <vt:lpstr>OpenSFS Documentation Working Group</vt:lpstr>
      <vt:lpstr>Lustre 2.15.x LTS</vt:lpstr>
      <vt:lpstr>Lustre 2.16</vt:lpstr>
      <vt:lpstr>Lustre 2.16 – Contribution statistics (so far)</vt:lpstr>
      <vt:lpstr>Lustre 2.16 – Historical Comparisons</vt:lpstr>
      <vt:lpstr>Lustre Community Roadmap</vt:lpstr>
      <vt:lpstr>How to Contribute</vt:lpstr>
      <vt:lpstr>No Lustre Infrastructure Move Necessary</vt:lpstr>
      <vt:lpstr>Community Events</vt:lpstr>
      <vt:lpstr>Summary</vt:lpstr>
      <vt:lpstr>Thank you</vt:lpstr>
    </vt:vector>
  </TitlesOfParts>
  <Company>OpenSFS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OpenSFS PPT TEMPLATE</dc:title>
  <dc:creator>Jen Franklin</dc:creator>
  <cp:lastModifiedBy>Peter Jones</cp:lastModifiedBy>
  <cp:revision>1033</cp:revision>
  <cp:lastPrinted>2018-11-09T23:08:05Z</cp:lastPrinted>
  <dcterms:modified xsi:type="dcterms:W3CDTF">2024-09-21T23:11:49Z</dcterms:modified>
</cp:coreProperties>
</file>