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29" r:id="rId4"/>
  </p:sldMasterIdLst>
  <p:notesMasterIdLst>
    <p:notesMasterId r:id="rId31"/>
  </p:notesMasterIdLst>
  <p:handoutMasterIdLst>
    <p:handoutMasterId r:id="rId32"/>
  </p:handoutMasterIdLst>
  <p:sldIdLst>
    <p:sldId id="2147470447" r:id="rId5"/>
    <p:sldId id="2147483169" r:id="rId6"/>
    <p:sldId id="2147476797" r:id="rId7"/>
    <p:sldId id="2147483170" r:id="rId8"/>
    <p:sldId id="2147476794" r:id="rId9"/>
    <p:sldId id="4247" r:id="rId10"/>
    <p:sldId id="4249" r:id="rId11"/>
    <p:sldId id="2147470873" r:id="rId12"/>
    <p:sldId id="2147308845" r:id="rId13"/>
    <p:sldId id="2147308846" r:id="rId14"/>
    <p:sldId id="2147308858" r:id="rId15"/>
    <p:sldId id="2147308862" r:id="rId16"/>
    <p:sldId id="2147308848" r:id="rId17"/>
    <p:sldId id="2147308849" r:id="rId18"/>
    <p:sldId id="2147308850" r:id="rId19"/>
    <p:sldId id="2147308851" r:id="rId20"/>
    <p:sldId id="2147308852" r:id="rId21"/>
    <p:sldId id="2147308854" r:id="rId22"/>
    <p:sldId id="2147483172" r:id="rId23"/>
    <p:sldId id="892" r:id="rId24"/>
    <p:sldId id="2147483175" r:id="rId25"/>
    <p:sldId id="2147476802" r:id="rId26"/>
    <p:sldId id="2147476801" r:id="rId27"/>
    <p:sldId id="2145706437" r:id="rId28"/>
    <p:sldId id="2147470854" r:id="rId29"/>
    <p:sldId id="309" r:id="rId30"/>
  </p:sldIdLst>
  <p:sldSz cx="12192000" cy="6858000"/>
  <p:notesSz cx="6858000" cy="9144000"/>
  <p:embeddedFontLst>
    <p:embeddedFont>
      <p:font typeface="MetricHPE" pitchFamily="2" charset="77"/>
      <p:regular r:id="rId33"/>
      <p:bold r:id="rId34"/>
      <p:italic r:id="rId35"/>
      <p:boldItalic r:id="rId36"/>
    </p:embeddedFont>
    <p:embeddedFont>
      <p:font typeface="MetricHPE Light" pitchFamily="2" charset="77"/>
      <p:regular r:id="rId37"/>
      <p:bold r:id="rId38"/>
      <p:italic r:id="rId39"/>
      <p:boldItalic r:id="rId40"/>
    </p:embeddedFont>
  </p:embeddedFont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E4918A-F7CC-FF70-E3C8-3F3006B449A5}" name="Torben Kling Petersen" initials="TKP" userId="Torben Kling Petersen" providerId="None"/>
  <p188:author id="{06E7F48A-7B0F-9BF9-DAD7-CBC925F7A278}" name="Roskow, Marc" initials="RM" userId="S::marc.roskow@hpe.com::672364c3-9dc0-4e1c-8a10-ec8d3ff8b0bc" providerId="AD"/>
  <p188:author id="{DA164097-F573-9741-9C24-F06026816C5B}" name="Kling Petersen, Torben" initials="KT" userId="S::torben.klingpetersen@hpe.com::52a43374-7a4a-43e2-81fd-2e3188e1064b" providerId="AD"/>
  <p188:author id="{4AF997B6-3264-2F32-E8FC-1554B4233F99}" name="Patrick Manning" initials="psm" userId="Patrick Mann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61" autoAdjust="0"/>
    <p:restoredTop sz="95595" autoAdjust="0"/>
  </p:normalViewPr>
  <p:slideViewPr>
    <p:cSldViewPr snapToGrid="0">
      <p:cViewPr varScale="1">
        <p:scale>
          <a:sx n="195" d="100"/>
          <a:sy n="195" d="100"/>
        </p:scale>
        <p:origin x="2056" y="168"/>
      </p:cViewPr>
      <p:guideLst>
        <p:guide orient="horz" pos="2160"/>
        <p:guide orient="horz" pos="3840"/>
        <p:guide pos="3840"/>
        <p:guide pos="384"/>
        <p:guide pos="7296"/>
        <p:guide orient="horz" pos="960"/>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t>9/20/24</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dirty="0"/>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atin typeface="+mn-lt"/>
              </a:defRPr>
            </a:lvl1pPr>
          </a:lstStyle>
          <a:p>
            <a:endParaRPr lang="en-US"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atin typeface="+mn-lt"/>
              </a:defRPr>
            </a:lvl1pPr>
          </a:lstStyle>
          <a:p>
            <a:fld id="{5BFEAE42-E3FE-4405-B7FC-4425D05B92A0}" type="slidenum">
              <a:rPr lang="en-US" smtClean="0"/>
              <a:pPr/>
              <a:t>‹#›</a:t>
            </a:fld>
            <a:endParaRPr lang="en-US" dirty="0"/>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MetricHPE Light" panose="020B0303030202060203"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MetricHPE Light" panose="020B0303030202060203"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MetricHPE Light" panose="020B0303030202060203"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MetricHPE Light" panose="020B0303030202060203"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MetricHPE Light" panose="020B0303030202060203"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6976103-CE89-4F32-89CA-83603CDB1E35}"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67710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6</a:t>
            </a:fld>
            <a:endParaRPr lang="en-US" dirty="0"/>
          </a:p>
        </p:txBody>
      </p:sp>
    </p:spTree>
    <p:extLst>
      <p:ext uri="{BB962C8B-B14F-4D97-AF65-F5344CB8AC3E}">
        <p14:creationId xmlns:p14="http://schemas.microsoft.com/office/powerpoint/2010/main" val="124170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10</a:t>
            </a:fld>
            <a:endParaRPr lang="en-US" dirty="0"/>
          </a:p>
        </p:txBody>
      </p:sp>
    </p:spTree>
    <p:extLst>
      <p:ext uri="{BB962C8B-B14F-4D97-AF65-F5344CB8AC3E}">
        <p14:creationId xmlns:p14="http://schemas.microsoft.com/office/powerpoint/2010/main" val="49594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FEAE42-E3FE-4405-B7FC-4425D05B92A0}" type="slidenum">
              <a:rPr lang="en-US" smtClean="0"/>
              <a:pPr/>
              <a:t>18</a:t>
            </a:fld>
            <a:endParaRPr lang="en-US"/>
          </a:p>
        </p:txBody>
      </p:sp>
    </p:spTree>
    <p:extLst>
      <p:ext uri="{BB962C8B-B14F-4D97-AF65-F5344CB8AC3E}">
        <p14:creationId xmlns:p14="http://schemas.microsoft.com/office/powerpoint/2010/main" val="260789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Our preferred approach</a:t>
            </a:r>
          </a:p>
          <a:p>
            <a:pPr marL="171450" indent="-171450">
              <a:buFont typeface="Arial" panose="020B0604020202020204" pitchFamily="34" charset="0"/>
              <a:buChar char="•"/>
            </a:pPr>
            <a:r>
              <a:rPr lang="en-US" dirty="0"/>
              <a:t>Robinhood is Ok</a:t>
            </a:r>
          </a:p>
          <a:p>
            <a:pPr marL="171450" indent="-171450">
              <a:buFont typeface="Arial" panose="020B0604020202020204" pitchFamily="34" charset="0"/>
              <a:buChar char="•"/>
            </a:pPr>
            <a:r>
              <a:rPr lang="en-US" dirty="0"/>
              <a:t>Scaling issues</a:t>
            </a:r>
          </a:p>
          <a:p>
            <a:pPr marL="171450" indent="-171450">
              <a:buFont typeface="Arial" panose="020B0604020202020204" pitchFamily="34" charset="0"/>
              <a:buChar char="•"/>
            </a:pPr>
            <a:r>
              <a:rPr lang="en-US" dirty="0"/>
              <a:t>Database is problematic</a:t>
            </a:r>
          </a:p>
          <a:p>
            <a:pPr marL="171450" indent="-171450">
              <a:buFont typeface="Arial" panose="020B0604020202020204" pitchFamily="34" charset="0"/>
              <a:buChar char="•"/>
            </a:pPr>
            <a:r>
              <a:rPr lang="en-US" dirty="0"/>
              <a:t>Want to make this event driven</a:t>
            </a:r>
          </a:p>
          <a:p>
            <a:pPr marL="171450" indent="-171450">
              <a:buFont typeface="Arial" panose="020B0604020202020204" pitchFamily="34" charset="0"/>
              <a:buChar char="•"/>
            </a:pPr>
            <a:r>
              <a:rPr lang="en-US" dirty="0"/>
              <a:t>Looking at a number of items</a:t>
            </a:r>
          </a:p>
          <a:p>
            <a:pPr marL="628650" lvl="1" indent="-171450">
              <a:buFont typeface="Arial" panose="020B0604020202020204" pitchFamily="34" charset="0"/>
              <a:buChar char="•"/>
            </a:pPr>
            <a:r>
              <a:rPr lang="en-US" dirty="0"/>
              <a:t>GUFI from LANL is of interest to us</a:t>
            </a:r>
          </a:p>
          <a:p>
            <a:pPr marL="628650" lvl="1" indent="-171450">
              <a:buFont typeface="Arial" panose="020B0604020202020204" pitchFamily="34" charset="0"/>
              <a:buChar char="•"/>
            </a:pPr>
            <a:r>
              <a:rPr lang="en-US" dirty="0"/>
              <a:t>Concerns right now</a:t>
            </a: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49BD61B-B7CB-E04E-8FDD-9436A73EC6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770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ED62E-0A89-9377-CA57-E9B1CDA5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7FAFD-0ABB-35BD-D235-B68A3D4E415C}"/>
              </a:ext>
            </a:extLst>
          </p:cNvPr>
          <p:cNvSpPr>
            <a:spLocks noGrp="1" noRot="1" noChangeAspect="1"/>
          </p:cNvSpPr>
          <p:nvPr>
            <p:ph type="sldImg"/>
          </p:nvPr>
        </p:nvSpPr>
        <p:spPr>
          <a:xfrm>
            <a:off x="381000" y="381000"/>
            <a:ext cx="4572000" cy="2573338"/>
          </a:xfrm>
        </p:spPr>
      </p:sp>
      <p:sp>
        <p:nvSpPr>
          <p:cNvPr id="3" name="Notes Placeholder 2">
            <a:extLst>
              <a:ext uri="{FF2B5EF4-FFF2-40B4-BE49-F238E27FC236}">
                <a16:creationId xmlns:a16="http://schemas.microsoft.com/office/drawing/2014/main" id="{052CDB28-9920-9A6B-94BA-E435C62EF0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61E912-8237-94DC-1528-29980E433D89}"/>
              </a:ext>
            </a:extLst>
          </p:cNvPr>
          <p:cNvSpPr>
            <a:spLocks noGrp="1"/>
          </p:cNvSpPr>
          <p:nvPr>
            <p:ph type="sldNum" sz="quarter" idx="5"/>
          </p:nvPr>
        </p:nvSpPr>
        <p:spPr/>
        <p:txBody>
          <a:bodyPr/>
          <a:lstStyle/>
          <a:p>
            <a:fld id="{6B0650EA-252C-46A4-A70A-6DC4D71DF0F3}" type="slidenum">
              <a:rPr lang="en-US" smtClean="0"/>
              <a:t>22</a:t>
            </a:fld>
            <a:endParaRPr lang="en-US"/>
          </a:p>
        </p:txBody>
      </p:sp>
    </p:spTree>
    <p:extLst>
      <p:ext uri="{BB962C8B-B14F-4D97-AF65-F5344CB8AC3E}">
        <p14:creationId xmlns:p14="http://schemas.microsoft.com/office/powerpoint/2010/main" val="615394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BC259-9E7E-AFEE-C6E4-2B65CE373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91751-9CCC-6FE6-7E33-EA9044AAF84C}"/>
              </a:ext>
            </a:extLst>
          </p:cNvPr>
          <p:cNvSpPr>
            <a:spLocks noGrp="1" noRot="1" noChangeAspect="1"/>
          </p:cNvSpPr>
          <p:nvPr>
            <p:ph type="sldImg"/>
          </p:nvPr>
        </p:nvSpPr>
        <p:spPr>
          <a:xfrm>
            <a:off x="381000" y="381000"/>
            <a:ext cx="4572000" cy="2573338"/>
          </a:xfrm>
        </p:spPr>
      </p:sp>
      <p:sp>
        <p:nvSpPr>
          <p:cNvPr id="3" name="Notes Placeholder 2">
            <a:extLst>
              <a:ext uri="{FF2B5EF4-FFF2-40B4-BE49-F238E27FC236}">
                <a16:creationId xmlns:a16="http://schemas.microsoft.com/office/drawing/2014/main" id="{5EFF961C-E744-B299-1D94-7F2673B420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153924-6AF6-35F4-A501-59EFA175CEA4}"/>
              </a:ext>
            </a:extLst>
          </p:cNvPr>
          <p:cNvSpPr>
            <a:spLocks noGrp="1"/>
          </p:cNvSpPr>
          <p:nvPr>
            <p:ph type="sldNum" sz="quarter" idx="5"/>
          </p:nvPr>
        </p:nvSpPr>
        <p:spPr/>
        <p:txBody>
          <a:bodyPr/>
          <a:lstStyle/>
          <a:p>
            <a:fld id="{6B0650EA-252C-46A4-A70A-6DC4D71DF0F3}" type="slidenum">
              <a:rPr lang="en-US" smtClean="0"/>
              <a:t>23</a:t>
            </a:fld>
            <a:endParaRPr lang="en-US"/>
          </a:p>
        </p:txBody>
      </p:sp>
    </p:spTree>
    <p:extLst>
      <p:ext uri="{BB962C8B-B14F-4D97-AF65-F5344CB8AC3E}">
        <p14:creationId xmlns:p14="http://schemas.microsoft.com/office/powerpoint/2010/main" val="63017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BC259-9E7E-AFEE-C6E4-2B65CE373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91751-9CCC-6FE6-7E33-EA9044AAF84C}"/>
              </a:ext>
            </a:extLst>
          </p:cNvPr>
          <p:cNvSpPr>
            <a:spLocks noGrp="1" noRot="1" noChangeAspect="1"/>
          </p:cNvSpPr>
          <p:nvPr>
            <p:ph type="sldImg"/>
          </p:nvPr>
        </p:nvSpPr>
        <p:spPr>
          <a:xfrm>
            <a:off x="381000" y="381000"/>
            <a:ext cx="4572000" cy="2573338"/>
          </a:xfrm>
        </p:spPr>
      </p:sp>
      <p:sp>
        <p:nvSpPr>
          <p:cNvPr id="3" name="Notes Placeholder 2">
            <a:extLst>
              <a:ext uri="{FF2B5EF4-FFF2-40B4-BE49-F238E27FC236}">
                <a16:creationId xmlns:a16="http://schemas.microsoft.com/office/drawing/2014/main" id="{5EFF961C-E744-B299-1D94-7F2673B420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153924-6AF6-35F4-A501-59EFA175CEA4}"/>
              </a:ext>
            </a:extLst>
          </p:cNvPr>
          <p:cNvSpPr>
            <a:spLocks noGrp="1"/>
          </p:cNvSpPr>
          <p:nvPr>
            <p:ph type="sldNum" sz="quarter" idx="5"/>
          </p:nvPr>
        </p:nvSpPr>
        <p:spPr/>
        <p:txBody>
          <a:bodyPr/>
          <a:lstStyle/>
          <a:p>
            <a:fld id="{6B0650EA-252C-46A4-A70A-6DC4D71DF0F3}" type="slidenum">
              <a:rPr lang="en-US" smtClean="0"/>
              <a:t>24</a:t>
            </a:fld>
            <a:endParaRPr lang="en-US"/>
          </a:p>
        </p:txBody>
      </p:sp>
    </p:spTree>
    <p:extLst>
      <p:ext uri="{BB962C8B-B14F-4D97-AF65-F5344CB8AC3E}">
        <p14:creationId xmlns:p14="http://schemas.microsoft.com/office/powerpoint/2010/main" val="3725713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sz="1100" b="0" kern="1200" dirty="0">
                <a:solidFill>
                  <a:schemeClr val="tx1"/>
                </a:solidFill>
                <a:latin typeface="+mn-lt"/>
                <a:ea typeface="+mn-ea"/>
                <a:cs typeface="+mn-cs"/>
              </a:rPr>
              <a:t>This is a sample Section Header slide ideal for including a full-slide, impactful picture in the background.</a:t>
            </a:r>
          </a:p>
          <a:p>
            <a:endParaRPr lang="en-US" sz="1100" b="0" kern="1200" dirty="0">
              <a:solidFill>
                <a:schemeClr val="tx1"/>
              </a:solidFill>
              <a:latin typeface="+mn-lt"/>
              <a:ea typeface="+mn-ea"/>
              <a:cs typeface="+mn-cs"/>
            </a:endParaRPr>
          </a:p>
          <a:p>
            <a:r>
              <a:rPr lang="en-US" sz="1100" b="0" kern="1200" dirty="0">
                <a:solidFill>
                  <a:schemeClr val="tx1"/>
                </a:solidFill>
                <a:latin typeface="+mn-lt"/>
                <a:ea typeface="+mn-ea"/>
                <a:cs typeface="+mn-cs"/>
              </a:rPr>
              <a:t>To Replace the Picture on this Sample Slide (this applies to all slides in this template that contain replaceable pictures)</a:t>
            </a:r>
          </a:p>
          <a:p>
            <a:endParaRPr lang="en-US" sz="1100" b="0" kern="1200" dirty="0">
              <a:solidFill>
                <a:schemeClr val="tx1"/>
              </a:solidFill>
              <a:latin typeface="+mn-lt"/>
              <a:ea typeface="+mn-ea"/>
              <a:cs typeface="+mn-cs"/>
            </a:endParaRPr>
          </a:p>
          <a:p>
            <a:r>
              <a:rPr lang="en-US" sz="1100" b="0" kern="1200" dirty="0">
                <a:solidFill>
                  <a:schemeClr val="tx1"/>
                </a:solidFill>
                <a:latin typeface="+mn-lt"/>
                <a:ea typeface="+mn-ea"/>
                <a:cs typeface="+mn-cs"/>
              </a:rPr>
              <a:t>Select the sample picture and press Delete. Click the icon inside the shape to open the Insert Picture dialog box. Navigate to the location where the picture is stored, select desired picture and click on the Insert button to fit the image proportionally within the shape. </a:t>
            </a:r>
          </a:p>
          <a:p>
            <a:endParaRPr lang="en-US" sz="1100" b="0" kern="1200" dirty="0">
              <a:solidFill>
                <a:schemeClr val="tx1"/>
              </a:solidFill>
              <a:latin typeface="+mn-lt"/>
              <a:ea typeface="+mn-ea"/>
              <a:cs typeface="+mn-cs"/>
            </a:endParaRPr>
          </a:p>
          <a:p>
            <a:r>
              <a:rPr lang="en-US" sz="1100" b="0" kern="1200" dirty="0">
                <a:solidFill>
                  <a:schemeClr val="tx1"/>
                </a:solidFill>
                <a:latin typeface="+mn-lt"/>
                <a:ea typeface="+mn-ea"/>
                <a:cs typeface="+mn-cs"/>
              </a:rPr>
              <a:t>Note: Do not right-click the image to change the picture inside the picture placeholder. This will change the frame size of the picture placeholder. Instead, follow the steps outlined above. </a:t>
            </a:r>
          </a:p>
          <a:p>
            <a:endParaRPr lang="en-US" sz="1100" b="0" kern="1200" dirty="0">
              <a:solidFill>
                <a:schemeClr val="tx1"/>
              </a:solidFill>
              <a:latin typeface="+mn-lt"/>
              <a:ea typeface="+mn-ea"/>
              <a:cs typeface="+mn-cs"/>
            </a:endParaRPr>
          </a:p>
          <a:p>
            <a:pPr>
              <a:defRPr/>
            </a:pPr>
            <a:r>
              <a:rPr lang="en-US" sz="1100" b="0" kern="1200" dirty="0">
                <a:solidFill>
                  <a:schemeClr val="tx1"/>
                </a:solidFill>
                <a:latin typeface="+mn-lt"/>
                <a:ea typeface="+mn-ea"/>
                <a:cs typeface="+mn-cs"/>
              </a:rPr>
              <a:t>Tip: use the Crop tool to reposition a picture within a placeholder. From the Picture Tools Format tab on the ribbon, click the Crop button. Click and drag the picture within the placeholder to reposition. To scale the picture within the placeholder (while Crop is active), grab a round corner handle and drag to resize. Hold Shift key to constrain picture aspect ratio when resizing.</a:t>
            </a:r>
          </a:p>
          <a:p>
            <a:endParaRPr lang="en-US" b="0" dirty="0">
              <a:latin typeface="+mn-lt"/>
            </a:endParaRP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26</a:t>
            </a:fld>
            <a:endParaRPr lang="en-US" dirty="0"/>
          </a:p>
        </p:txBody>
      </p:sp>
    </p:spTree>
    <p:extLst>
      <p:ext uri="{BB962C8B-B14F-4D97-AF65-F5344CB8AC3E}">
        <p14:creationId xmlns:p14="http://schemas.microsoft.com/office/powerpoint/2010/main" val="39140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C22_Title Slide with Dark Picture">
    <p:bg>
      <p:bgPr>
        <a:solidFill>
          <a:schemeClr val="tx1"/>
        </a:solidFill>
        <a:effectLst/>
      </p:bgPr>
    </p:bg>
    <p:spTree>
      <p:nvGrpSpPr>
        <p:cNvPr id="1" name=""/>
        <p:cNvGrpSpPr/>
        <p:nvPr/>
      </p:nvGrpSpPr>
      <p:grpSpPr>
        <a:xfrm>
          <a:off x="0" y="0"/>
          <a:ext cx="0" cy="0"/>
          <a:chOff x="0" y="0"/>
          <a:chExt cx="0" cy="0"/>
        </a:xfrm>
      </p:grpSpPr>
      <p:sp>
        <p:nvSpPr>
          <p:cNvPr id="17" name="Date"/>
          <p:cNvSpPr>
            <a:spLocks noGrp="1"/>
          </p:cNvSpPr>
          <p:nvPr userDrawn="1">
            <p:ph type="body" sz="quarter" idx="13" hasCustomPrompt="1"/>
          </p:nvPr>
        </p:nvSpPr>
        <p:spPr>
          <a:xfrm>
            <a:off x="284397" y="4577983"/>
            <a:ext cx="5489578" cy="339214"/>
          </a:xfrm>
        </p:spPr>
        <p:txBody>
          <a:bodyPr lIns="91440" tIns="91440" rIns="91440" bIns="91440">
            <a:noAutofit/>
          </a:bodyPr>
          <a:lstStyle>
            <a:lvl1pPr marL="0" indent="0">
              <a:spcBef>
                <a:spcPts val="0"/>
              </a:spcBef>
              <a:buNone/>
              <a:defRPr sz="2200" baseline="0">
                <a:solidFill>
                  <a:schemeClr val="bg1"/>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p>
        </p:txBody>
      </p:sp>
      <p:sp>
        <p:nvSpPr>
          <p:cNvPr id="16" name="Subtitle"/>
          <p:cNvSpPr>
            <a:spLocks noGrp="1"/>
          </p:cNvSpPr>
          <p:nvPr userDrawn="1">
            <p:ph type="subTitle" idx="1" hasCustomPrompt="1"/>
          </p:nvPr>
        </p:nvSpPr>
        <p:spPr>
          <a:xfrm>
            <a:off x="284397" y="4133088"/>
            <a:ext cx="8229600" cy="438912"/>
          </a:xfrm>
        </p:spPr>
        <p:txBody>
          <a:bodyPr lIns="91440" tIns="91440" rIns="91440" bIns="91440">
            <a:noAutofit/>
          </a:bodyPr>
          <a:lstStyle>
            <a:lvl1pPr marL="0" indent="0" algn="l">
              <a:spcBef>
                <a:spcPts val="0"/>
              </a:spcBef>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p>
        </p:txBody>
      </p:sp>
      <p:sp>
        <p:nvSpPr>
          <p:cNvPr id="18" name="Bar"/>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5" name="Title"/>
          <p:cNvSpPr>
            <a:spLocks noGrp="1"/>
          </p:cNvSpPr>
          <p:nvPr userDrawn="1">
            <p:ph type="title" hasCustomPrompt="1"/>
          </p:nvPr>
        </p:nvSpPr>
        <p:spPr>
          <a:xfrm>
            <a:off x="284397" y="1869197"/>
            <a:ext cx="11423555" cy="1905000"/>
          </a:xfrm>
        </p:spPr>
        <p:txBody>
          <a:bodyPr lIns="91440" tIns="91440" rIns="91440" bIns="91440" anchor="b"/>
          <a:lstStyle>
            <a:lvl1pPr>
              <a:lnSpc>
                <a:spcPct val="80000"/>
              </a:lnSpc>
              <a:defRPr sz="4400">
                <a:solidFill>
                  <a:schemeClr val="bg1"/>
                </a:solidFill>
                <a:latin typeface="+mj-lt"/>
              </a:defRPr>
            </a:lvl1pPr>
          </a:lstStyle>
          <a:p>
            <a:r>
              <a:rPr lang="en-US" dirty="0"/>
              <a:t>Click to edit</a:t>
            </a:r>
            <a:br>
              <a:rPr lang="en-US" dirty="0"/>
            </a:br>
            <a:r>
              <a:rPr lang="en-US" dirty="0"/>
              <a:t>master title style</a:t>
            </a:r>
          </a:p>
        </p:txBody>
      </p:sp>
      <p:grpSp>
        <p:nvGrpSpPr>
          <p:cNvPr id="10" name="Logo">
            <a:extLst>
              <a:ext uri="{FF2B5EF4-FFF2-40B4-BE49-F238E27FC236}">
                <a16:creationId xmlns:a16="http://schemas.microsoft.com/office/drawing/2014/main" id="{A3C61050-E60B-4FC2-8361-B75DC38392A3}"/>
              </a:ext>
            </a:extLst>
          </p:cNvPr>
          <p:cNvGrpSpPr>
            <a:grpSpLocks noChangeAspect="1"/>
          </p:cNvGrpSpPr>
          <p:nvPr userDrawn="1"/>
        </p:nvGrpSpPr>
        <p:grpSpPr>
          <a:xfrm>
            <a:off x="393523" y="381956"/>
            <a:ext cx="2218745" cy="893759"/>
            <a:chOff x="393523" y="381956"/>
            <a:chExt cx="2218745" cy="893759"/>
          </a:xfrm>
        </p:grpSpPr>
        <p:sp>
          <p:nvSpPr>
            <p:cNvPr id="13" name="Element"/>
            <p:cNvSpPr>
              <a:spLocks noEditPoints="1"/>
            </p:cNvSpPr>
            <p:nvPr/>
          </p:nvSpPr>
          <p:spPr bwMode="auto">
            <a:xfrm>
              <a:off x="393523" y="381956"/>
              <a:ext cx="759854" cy="211008"/>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1A9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panose="020B0A03030202060203" pitchFamily="34" charset="0"/>
              </a:endParaRPr>
            </a:p>
          </p:txBody>
        </p:sp>
        <p:sp>
          <p:nvSpPr>
            <p:cNvPr id="14" name="Wordmark"/>
            <p:cNvSpPr>
              <a:spLocks noEditPoints="1"/>
            </p:cNvSpPr>
            <p:nvPr/>
          </p:nvSpPr>
          <p:spPr bwMode="auto">
            <a:xfrm>
              <a:off x="393523" y="730052"/>
              <a:ext cx="2218745" cy="545663"/>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tricHPE" panose="020B0A03030202060203" pitchFamily="34" charset="0"/>
              </a:endParaRPr>
            </a:p>
          </p:txBody>
        </p:sp>
      </p:grpSp>
      <p:sp>
        <p:nvSpPr>
          <p:cNvPr id="19" name="Footer Placeholder">
            <a:extLst>
              <a:ext uri="{FF2B5EF4-FFF2-40B4-BE49-F238E27FC236}">
                <a16:creationId xmlns:a16="http://schemas.microsoft.com/office/drawing/2014/main" id="{58400D4D-D383-483A-A797-47C73BC11038}"/>
              </a:ext>
            </a:extLst>
          </p:cNvPr>
          <p:cNvSpPr>
            <a:spLocks noGrp="1"/>
          </p:cNvSpPr>
          <p:nvPr>
            <p:ph type="ftr" sz="quarter" idx="3"/>
          </p:nvPr>
        </p:nvSpPr>
        <p:spPr>
          <a:xfrm>
            <a:off x="3088515" y="6129337"/>
            <a:ext cx="6014971" cy="411581"/>
          </a:xfrm>
          <a:prstGeom prst="rect">
            <a:avLst/>
          </a:prstGeom>
        </p:spPr>
        <p:txBody>
          <a:bodyPr vert="horz" lIns="90000" tIns="0" rIns="90000" bIns="0" rtlCol="0" anchor="b"/>
          <a:lstStyle>
            <a:lvl1pPr algn="ctr">
              <a:lnSpc>
                <a:spcPct val="90000"/>
              </a:lnSpc>
              <a:defRPr sz="1200" cap="none" baseline="0">
                <a:solidFill>
                  <a:schemeClr val="bg1"/>
                </a:solidFill>
                <a:latin typeface="+mn-lt"/>
              </a:defRPr>
            </a:lvl1pPr>
          </a:lstStyle>
          <a:p>
            <a:r>
              <a:rPr lang="en-US"/>
              <a:t>Confidential | Authorized </a:t>
            </a:r>
            <a:endParaRPr lang="en-US" dirty="0"/>
          </a:p>
        </p:txBody>
      </p:sp>
    </p:spTree>
    <p:extLst>
      <p:ext uri="{BB962C8B-B14F-4D97-AF65-F5344CB8AC3E}">
        <p14:creationId xmlns:p14="http://schemas.microsoft.com/office/powerpoint/2010/main" val="120535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22_Edge-To-Edge Picture">
    <p:spTree>
      <p:nvGrpSpPr>
        <p:cNvPr id="1" name=""/>
        <p:cNvGrpSpPr/>
        <p:nvPr/>
      </p:nvGrpSpPr>
      <p:grpSpPr>
        <a:xfrm>
          <a:off x="0" y="0"/>
          <a:ext cx="0" cy="0"/>
          <a:chOff x="0" y="0"/>
          <a:chExt cx="0" cy="0"/>
        </a:xfrm>
      </p:grpSpPr>
      <p:sp>
        <p:nvSpPr>
          <p:cNvPr id="15" name="Picture Placeholder"/>
          <p:cNvSpPr>
            <a:spLocks noGrp="1"/>
          </p:cNvSpPr>
          <p:nvPr>
            <p:ph type="pic" sz="quarter" idx="18" hasCustomPrompt="1"/>
          </p:nvPr>
        </p:nvSpPr>
        <p:spPr>
          <a:xfrm>
            <a:off x="0" y="0"/>
            <a:ext cx="12192000" cy="6858000"/>
          </a:xfrm>
          <a:ln>
            <a:noFill/>
            <a:miter lim="800000"/>
          </a:ln>
        </p:spPr>
        <p:txBody>
          <a:bodyPr anchor="ctr"/>
          <a:lstStyle>
            <a:lvl1pPr marL="0" indent="0" algn="ctr">
              <a:buNone/>
              <a:defRPr>
                <a:latin typeface="+mn-lt"/>
              </a:defRPr>
            </a:lvl1pPr>
          </a:lstStyle>
          <a:p>
            <a:r>
              <a:rPr lang="en-US" dirty="0"/>
              <a:t>Click to add picture</a:t>
            </a:r>
          </a:p>
        </p:txBody>
      </p:sp>
      <p:sp>
        <p:nvSpPr>
          <p:cNvPr id="2" name="Slide Number Placeholder 2">
            <a:extLst>
              <a:ext uri="{FF2B5EF4-FFF2-40B4-BE49-F238E27FC236}">
                <a16:creationId xmlns:a16="http://schemas.microsoft.com/office/drawing/2014/main" id="{4D5E591C-F624-0635-0ED8-DC3C2DE975D3}"/>
              </a:ext>
            </a:extLst>
          </p:cNvPr>
          <p:cNvSpPr>
            <a:spLocks noGrp="1"/>
          </p:cNvSpPr>
          <p:nvPr>
            <p:ph type="sldNum" sz="quarter" idx="4"/>
          </p:nvPr>
        </p:nvSpPr>
        <p:spPr>
          <a:xfrm>
            <a:off x="11441841" y="6471115"/>
            <a:ext cx="684344" cy="365125"/>
          </a:xfrm>
          <a:prstGeom prst="rect">
            <a:avLst/>
          </a:prstGeom>
        </p:spPr>
        <p:txBody>
          <a:bodyPr/>
          <a:lstStyle>
            <a:lvl1pPr>
              <a:defRPr>
                <a:latin typeface="MetricHPE" panose="020B0503030202060203" pitchFamily="34" charset="0"/>
              </a:defRPr>
            </a:lvl1pPr>
          </a:lstStyle>
          <a:p>
            <a:pPr defTabSz="1088421">
              <a:buFontTx/>
              <a:buBlip>
                <a:blip r:embed="rId2"/>
              </a:buBlip>
            </a:pPr>
            <a:r>
              <a:rPr lang="en-US" dirty="0"/>
              <a:t>  </a:t>
            </a:r>
            <a:r>
              <a:rPr lang="en-US" sz="1400" dirty="0"/>
              <a:t> </a:t>
            </a:r>
            <a:fld id="{104FC826-72BB-4AF1-BA01-A94F7396A7DC}" type="slidenum">
              <a:rPr lang="en-US" sz="1400" smtClean="0">
                <a:solidFill>
                  <a:schemeClr val="tx1">
                    <a:lumMod val="50000"/>
                    <a:lumOff val="50000"/>
                  </a:schemeClr>
                </a:solidFill>
              </a:rPr>
              <a:pPr defTabSz="1088421">
                <a:buFontTx/>
                <a:buBlip>
                  <a:blip r:embed="rId2"/>
                </a:buBlip>
              </a:pPr>
              <a:t>‹#›</a:t>
            </a:fld>
            <a:endParaRPr lang="en-US" sz="1400" dirty="0">
              <a:solidFill>
                <a:schemeClr val="tx1">
                  <a:lumMod val="50000"/>
                  <a:lumOff val="50000"/>
                </a:schemeClr>
              </a:solidFill>
            </a:endParaRPr>
          </a:p>
        </p:txBody>
      </p:sp>
    </p:spTree>
    <p:extLst>
      <p:ext uri="{BB962C8B-B14F-4D97-AF65-F5344CB8AC3E}">
        <p14:creationId xmlns:p14="http://schemas.microsoft.com/office/powerpoint/2010/main" val="202119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22_Type As Art, Single Line">
    <p:bg>
      <p:bgRef idx="1001">
        <a:schemeClr val="bg1"/>
      </p:bgRef>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308CDED-96CC-443C-B3E3-675A1C4732F9}"/>
              </a:ext>
            </a:extLst>
          </p:cNvPr>
          <p:cNvSpPr>
            <a:spLocks noGrp="1"/>
          </p:cNvSpPr>
          <p:nvPr>
            <p:ph type="title" hasCustomPrompt="1"/>
          </p:nvPr>
        </p:nvSpPr>
        <p:spPr>
          <a:xfrm>
            <a:off x="380999" y="685800"/>
            <a:ext cx="11430001" cy="5517572"/>
          </a:xfrm>
          <a:prstGeom prst="rect">
            <a:avLst/>
          </a:prstGeom>
          <a:ln w="57150">
            <a:noFill/>
            <a:miter lim="800000"/>
          </a:ln>
        </p:spPr>
        <p:txBody>
          <a:bodyPr vert="horz" lIns="0" tIns="432000" rIns="0" bIns="0" rtlCol="0" anchor="ctr" anchorCtr="0">
            <a:normAutofit/>
          </a:bodyPr>
          <a:lstStyle>
            <a:lvl1pPr algn="ctr">
              <a:lnSpc>
                <a:spcPct val="75000"/>
              </a:lnSpc>
              <a:defRPr sz="17000">
                <a:blipFill dpi="0" rotWithShape="1">
                  <a:blip r:embed="rId2"/>
                  <a:srcRect/>
                  <a:stretch>
                    <a:fillRect/>
                  </a:stretch>
                </a:blipFill>
              </a:defRPr>
            </a:lvl1pPr>
          </a:lstStyle>
          <a:p>
            <a:r>
              <a:rPr lang="en-US" dirty="0"/>
              <a:t>Single line</a:t>
            </a:r>
          </a:p>
        </p:txBody>
      </p:sp>
    </p:spTree>
    <p:extLst>
      <p:ext uri="{BB962C8B-B14F-4D97-AF65-F5344CB8AC3E}">
        <p14:creationId xmlns:p14="http://schemas.microsoft.com/office/powerpoint/2010/main" val="30183007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C22_Type As Art, Multiple Lines">
    <p:bg>
      <p:bgRef idx="1001">
        <a:schemeClr val="bg1"/>
      </p:bgRef>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308CDED-96CC-443C-B3E3-675A1C4732F9}"/>
              </a:ext>
            </a:extLst>
          </p:cNvPr>
          <p:cNvSpPr>
            <a:spLocks noGrp="1"/>
          </p:cNvSpPr>
          <p:nvPr>
            <p:ph type="title" hasCustomPrompt="1"/>
          </p:nvPr>
        </p:nvSpPr>
        <p:spPr>
          <a:xfrm>
            <a:off x="380999" y="685800"/>
            <a:ext cx="11430001" cy="5517572"/>
          </a:xfrm>
          <a:prstGeom prst="rect">
            <a:avLst/>
          </a:prstGeom>
          <a:ln w="57150">
            <a:noFill/>
            <a:miter lim="800000"/>
          </a:ln>
        </p:spPr>
        <p:txBody>
          <a:bodyPr vert="horz" lIns="0" tIns="432000" rIns="0" bIns="0" rtlCol="0" anchor="ctr" anchorCtr="0">
            <a:normAutofit/>
          </a:bodyPr>
          <a:lstStyle>
            <a:lvl1pPr algn="l">
              <a:lnSpc>
                <a:spcPct val="65000"/>
              </a:lnSpc>
              <a:defRPr sz="12500">
                <a:blipFill dpi="0" rotWithShape="1">
                  <a:blip r:embed="rId2"/>
                  <a:srcRect/>
                  <a:stretch>
                    <a:fillRect/>
                  </a:stretch>
                </a:blipFill>
              </a:defRPr>
            </a:lvl1pPr>
          </a:lstStyle>
          <a:p>
            <a:r>
              <a:rPr lang="en-US" dirty="0"/>
              <a:t>Multiple </a:t>
            </a:r>
            <a:br>
              <a:rPr lang="en-US" dirty="0"/>
            </a:br>
            <a:r>
              <a:rPr lang="en-US" dirty="0"/>
              <a:t>lines </a:t>
            </a:r>
          </a:p>
        </p:txBody>
      </p:sp>
    </p:spTree>
    <p:extLst>
      <p:ext uri="{BB962C8B-B14F-4D97-AF65-F5344CB8AC3E}">
        <p14:creationId xmlns:p14="http://schemas.microsoft.com/office/powerpoint/2010/main" val="1613630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C22_Logo_only">
    <p:spTree>
      <p:nvGrpSpPr>
        <p:cNvPr id="1" name=""/>
        <p:cNvGrpSpPr/>
        <p:nvPr/>
      </p:nvGrpSpPr>
      <p:grpSpPr>
        <a:xfrm>
          <a:off x="0" y="0"/>
          <a:ext cx="0" cy="0"/>
          <a:chOff x="0" y="0"/>
          <a:chExt cx="0" cy="0"/>
        </a:xfrm>
      </p:grpSpPr>
      <p:sp>
        <p:nvSpPr>
          <p:cNvPr id="2" name="Element">
            <a:extLst>
              <a:ext uri="{FF2B5EF4-FFF2-40B4-BE49-F238E27FC236}">
                <a16:creationId xmlns:a16="http://schemas.microsoft.com/office/drawing/2014/main" id="{C38F67B8-84E4-471A-83C2-5829945DB925}"/>
              </a:ext>
            </a:extLst>
          </p:cNvPr>
          <p:cNvSpPr>
            <a:spLocks noChangeAspect="1"/>
          </p:cNvSpPr>
          <p:nvPr userDrawn="1"/>
        </p:nvSpPr>
        <p:spPr>
          <a:xfrm>
            <a:off x="381000" y="6246577"/>
            <a:ext cx="951511" cy="272927"/>
          </a:xfrm>
          <a:custGeom>
            <a:avLst/>
            <a:gdLst>
              <a:gd name="connsiteX0" fmla="*/ 0 w 951511"/>
              <a:gd name="connsiteY0" fmla="*/ 0 h 272927"/>
              <a:gd name="connsiteX1" fmla="*/ 0 w 951511"/>
              <a:gd name="connsiteY1" fmla="*/ 272927 h 272927"/>
              <a:gd name="connsiteX2" fmla="*/ 0 w 951511"/>
              <a:gd name="connsiteY2" fmla="*/ 272927 h 272927"/>
              <a:gd name="connsiteX3" fmla="*/ 951511 w 951511"/>
              <a:gd name="connsiteY3" fmla="*/ 272927 h 272927"/>
              <a:gd name="connsiteX4" fmla="*/ 951511 w 951511"/>
              <a:gd name="connsiteY4" fmla="*/ 0 h 272927"/>
              <a:gd name="connsiteX5" fmla="*/ 0 w 951511"/>
              <a:gd name="connsiteY5" fmla="*/ 0 h 272927"/>
              <a:gd name="connsiteX6" fmla="*/ 891783 w 951511"/>
              <a:gd name="connsiteY6" fmla="*/ 214028 h 272927"/>
              <a:gd name="connsiteX7" fmla="*/ 59729 w 951511"/>
              <a:gd name="connsiteY7" fmla="*/ 214028 h 272927"/>
              <a:gd name="connsiteX8" fmla="*/ 59729 w 951511"/>
              <a:gd name="connsiteY8" fmla="*/ 59729 h 272927"/>
              <a:gd name="connsiteX9" fmla="*/ 892612 w 951511"/>
              <a:gd name="connsiteY9" fmla="*/ 59729 h 272927"/>
              <a:gd name="connsiteX10" fmla="*/ 892612 w 951511"/>
              <a:gd name="connsiteY10" fmla="*/ 214028 h 27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511" h="272927">
                <a:moveTo>
                  <a:pt x="0" y="0"/>
                </a:moveTo>
                <a:lnTo>
                  <a:pt x="0" y="272927"/>
                </a:lnTo>
                <a:lnTo>
                  <a:pt x="0" y="272927"/>
                </a:lnTo>
                <a:lnTo>
                  <a:pt x="951511" y="272927"/>
                </a:lnTo>
                <a:lnTo>
                  <a:pt x="951511" y="0"/>
                </a:lnTo>
                <a:lnTo>
                  <a:pt x="0" y="0"/>
                </a:lnTo>
                <a:close/>
                <a:moveTo>
                  <a:pt x="891783" y="214028"/>
                </a:moveTo>
                <a:lnTo>
                  <a:pt x="59729" y="214028"/>
                </a:lnTo>
                <a:lnTo>
                  <a:pt x="59729" y="59729"/>
                </a:lnTo>
                <a:lnTo>
                  <a:pt x="892612" y="59729"/>
                </a:lnTo>
                <a:lnTo>
                  <a:pt x="892612" y="214028"/>
                </a:lnTo>
                <a:close/>
              </a:path>
            </a:pathLst>
          </a:custGeom>
          <a:solidFill>
            <a:srgbClr val="01A982"/>
          </a:solidFill>
          <a:ln w="8283" cap="flat">
            <a:noFill/>
            <a:prstDash val="solid"/>
            <a:miter/>
          </a:ln>
        </p:spPr>
        <p:txBody>
          <a:bodyPr rtlCol="0" anchor="ctr"/>
          <a:lstStyle/>
          <a:p>
            <a:endParaRPr lang="en-US" dirty="0"/>
          </a:p>
        </p:txBody>
      </p:sp>
    </p:spTree>
    <p:extLst>
      <p:ext uri="{BB962C8B-B14F-4D97-AF65-F5344CB8AC3E}">
        <p14:creationId xmlns:p14="http://schemas.microsoft.com/office/powerpoint/2010/main" val="4051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C22_Empty">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48082970-109D-BC15-27B8-0E74D8F77C62}"/>
              </a:ext>
            </a:extLst>
          </p:cNvPr>
          <p:cNvSpPr>
            <a:spLocks noGrp="1"/>
          </p:cNvSpPr>
          <p:nvPr>
            <p:ph type="sldNum" sz="quarter" idx="4"/>
          </p:nvPr>
        </p:nvSpPr>
        <p:spPr>
          <a:xfrm>
            <a:off x="11441841" y="6471115"/>
            <a:ext cx="684344" cy="365125"/>
          </a:xfrm>
          <a:prstGeom prst="rect">
            <a:avLst/>
          </a:prstGeom>
        </p:spPr>
        <p:txBody>
          <a:bodyPr/>
          <a:lstStyle>
            <a:lvl1pPr>
              <a:defRPr>
                <a:latin typeface="MetricHPE" panose="020B0503030202060203" pitchFamily="34" charset="0"/>
              </a:defRPr>
            </a:lvl1pPr>
          </a:lstStyle>
          <a:p>
            <a:pPr defTabSz="1088421">
              <a:buFontTx/>
              <a:buBlip>
                <a:blip r:embed="rId2"/>
              </a:buBlip>
            </a:pPr>
            <a:r>
              <a:rPr lang="en-US" dirty="0"/>
              <a:t>  </a:t>
            </a:r>
            <a:r>
              <a:rPr lang="en-US" sz="1400" dirty="0"/>
              <a:t> </a:t>
            </a:r>
            <a:fld id="{104FC826-72BB-4AF1-BA01-A94F7396A7DC}" type="slidenum">
              <a:rPr lang="en-US" sz="1400" smtClean="0">
                <a:solidFill>
                  <a:schemeClr val="tx1">
                    <a:lumMod val="50000"/>
                    <a:lumOff val="50000"/>
                  </a:schemeClr>
                </a:solidFill>
              </a:rPr>
              <a:pPr defTabSz="1088421">
                <a:buFontTx/>
                <a:buBlip>
                  <a:blip r:embed="rId2"/>
                </a:buBlip>
              </a:pPr>
              <a:t>‹#›</a:t>
            </a:fld>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3195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C22_Thank you">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0" y="2662238"/>
            <a:ext cx="12191999" cy="1533525"/>
          </a:xfrm>
          <a:prstGeom prst="rect">
            <a:avLst/>
          </a:prstGeom>
          <a:noFill/>
          <a:ln w="57150">
            <a:noFill/>
            <a:miter lim="800000"/>
          </a:ln>
        </p:spPr>
        <p:txBody>
          <a:bodyPr wrap="square" lIns="90000" tIns="90000" rIns="90000" bIns="90000" rtlCol="0" anchor="ctr" anchorCtr="0">
            <a:noAutofit/>
          </a:bodyPr>
          <a:lstStyle/>
          <a:p>
            <a:pPr marL="0" indent="0" algn="ctr">
              <a:lnSpc>
                <a:spcPct val="100000"/>
              </a:lnSpc>
              <a:spcBef>
                <a:spcPts val="0"/>
              </a:spcBef>
              <a:buFont typeface="MetricHPE" panose="020B0503030202060203" pitchFamily="34" charset="0"/>
              <a:buNone/>
            </a:pPr>
            <a:r>
              <a:rPr lang="en-US" sz="9600" b="1" dirty="0">
                <a:solidFill>
                  <a:schemeClr val="bg1"/>
                </a:solidFill>
              </a:rPr>
              <a:t>Thank you</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067" y="442857"/>
            <a:ext cx="2086266" cy="790685"/>
          </a:xfrm>
          <a:prstGeom prst="rect">
            <a:avLst/>
          </a:prstGeom>
        </p:spPr>
      </p:pic>
    </p:spTree>
    <p:extLst>
      <p:ext uri="{BB962C8B-B14F-4D97-AF65-F5344CB8AC3E}">
        <p14:creationId xmlns:p14="http://schemas.microsoft.com/office/powerpoint/2010/main" val="90750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456D-988C-416F-A7A8-D22F76FD5B24}"/>
              </a:ext>
            </a:extLst>
          </p:cNvPr>
          <p:cNvSpPr>
            <a:spLocks noGrp="1"/>
          </p:cNvSpPr>
          <p:nvPr>
            <p:ph type="ctrTitle" hasCustomPrompt="1"/>
          </p:nvPr>
        </p:nvSpPr>
        <p:spPr>
          <a:xfrm>
            <a:off x="1647484" y="1065227"/>
            <a:ext cx="9020516" cy="2302200"/>
          </a:xfrm>
          <a:prstGeom prst="rect">
            <a:avLst/>
          </a:prstGeom>
        </p:spPr>
        <p:txBody>
          <a:bodyPr anchor="ctr">
            <a:normAutofit/>
          </a:bodyPr>
          <a:lstStyle>
            <a:lvl1pPr algn="ctr">
              <a:lnSpc>
                <a:spcPct val="150000"/>
              </a:lnSpc>
              <a:defRPr sz="4400" spc="600" baseline="0">
                <a:solidFill>
                  <a:schemeClr val="bg1"/>
                </a:solidFill>
              </a:defRPr>
            </a:lvl1pPr>
          </a:lstStyle>
          <a:p>
            <a:r>
              <a:rPr lang="en-US"/>
              <a:t>CLICK TO ADD PRESENTATION TITLE</a:t>
            </a:r>
          </a:p>
        </p:txBody>
      </p:sp>
      <p:sp>
        <p:nvSpPr>
          <p:cNvPr id="3" name="Subtitle 2">
            <a:extLst>
              <a:ext uri="{FF2B5EF4-FFF2-40B4-BE49-F238E27FC236}">
                <a16:creationId xmlns:a16="http://schemas.microsoft.com/office/drawing/2014/main" id="{AE31EB4B-B085-4069-90AE-5DA63D3DF730}"/>
              </a:ext>
            </a:extLst>
          </p:cNvPr>
          <p:cNvSpPr>
            <a:spLocks noGrp="1"/>
          </p:cNvSpPr>
          <p:nvPr>
            <p:ph type="subTitle" idx="1" hasCustomPrompt="1"/>
          </p:nvPr>
        </p:nvSpPr>
        <p:spPr>
          <a:xfrm>
            <a:off x="1524000" y="4188942"/>
            <a:ext cx="9144000" cy="700842"/>
          </a:xfrm>
          <a:prstGeom prst="rect">
            <a:avLst/>
          </a:prstGeo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Tree>
    <p:extLst>
      <p:ext uri="{BB962C8B-B14F-4D97-AF65-F5344CB8AC3E}">
        <p14:creationId xmlns:p14="http://schemas.microsoft.com/office/powerpoint/2010/main" val="487718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ate Section Header">
    <p:spTree>
      <p:nvGrpSpPr>
        <p:cNvPr id="1" name=""/>
        <p:cNvGrpSpPr/>
        <p:nvPr/>
      </p:nvGrpSpPr>
      <p:grpSpPr>
        <a:xfrm>
          <a:off x="0" y="0"/>
          <a:ext cx="0" cy="0"/>
          <a:chOff x="0" y="0"/>
          <a:chExt cx="0" cy="0"/>
        </a:xfrm>
      </p:grpSpPr>
      <p:pic>
        <p:nvPicPr>
          <p:cNvPr id="8"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1504950"/>
            <a:ext cx="12192000" cy="3295651"/>
          </a:xfrm>
          <a:prstGeom prst="rect">
            <a:avLst/>
          </a:prstGeom>
        </p:spPr>
      </p:pic>
      <p:sp>
        <p:nvSpPr>
          <p:cNvPr id="10" name="Title 1"/>
          <p:cNvSpPr>
            <a:spLocks noGrp="1"/>
          </p:cNvSpPr>
          <p:nvPr>
            <p:ph type="title" hasCustomPrompt="1"/>
          </p:nvPr>
        </p:nvSpPr>
        <p:spPr>
          <a:xfrm>
            <a:off x="381001" y="2686713"/>
            <a:ext cx="8522208" cy="499365"/>
          </a:xfrm>
        </p:spPr>
        <p:txBody>
          <a:bodyPr anchor="b" anchorCtr="0"/>
          <a:lstStyle>
            <a:lvl1pPr>
              <a:defRPr sz="3600" b="0" i="0" baseline="0">
                <a:solidFill>
                  <a:schemeClr val="bg1"/>
                </a:solidFill>
                <a:latin typeface="MetricHPE" pitchFamily="2" charset="77"/>
              </a:defRPr>
            </a:lvl1pPr>
          </a:lstStyle>
          <a:p>
            <a:r>
              <a:rPr lang="en-US" dirty="0"/>
              <a:t>Click to add section header</a:t>
            </a:r>
          </a:p>
        </p:txBody>
      </p:sp>
      <p:sp>
        <p:nvSpPr>
          <p:cNvPr id="11" name="Text Placeholder 9"/>
          <p:cNvSpPr>
            <a:spLocks noGrp="1"/>
          </p:cNvSpPr>
          <p:nvPr>
            <p:ph type="body" sz="quarter" idx="14"/>
          </p:nvPr>
        </p:nvSpPr>
        <p:spPr>
          <a:xfrm>
            <a:off x="381000" y="3413925"/>
            <a:ext cx="8228011" cy="533400"/>
          </a:xfrm>
        </p:spPr>
        <p:txBody>
          <a:bodyPr>
            <a:noAutofit/>
          </a:bodyPr>
          <a:lstStyle>
            <a:lvl1pPr marL="0" indent="0">
              <a:spcBef>
                <a:spcPts val="0"/>
              </a:spcBef>
              <a:buFontTx/>
              <a:buNone/>
              <a:defRPr sz="2400" b="0" i="0">
                <a:solidFill>
                  <a:schemeClr val="bg1"/>
                </a:solidFill>
                <a:latin typeface="MetricHPE" pitchFamily="2" charset="77"/>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edit Master text styles</a:t>
            </a:r>
          </a:p>
        </p:txBody>
      </p:sp>
      <p:sp>
        <p:nvSpPr>
          <p:cNvPr id="12" name="Rectangle 11">
            <a:extLst>
              <a:ext uri="{FF2B5EF4-FFF2-40B4-BE49-F238E27FC236}">
                <a16:creationId xmlns:a16="http://schemas.microsoft.com/office/drawing/2014/main" id="{9DE89E88-AA0C-49B4-9BC1-610AE2FDBE94}"/>
              </a:ext>
            </a:extLst>
          </p:cNvPr>
          <p:cNvSpPr/>
          <p:nvPr userDrawn="1"/>
        </p:nvSpPr>
        <p:spPr>
          <a:xfrm>
            <a:off x="381000" y="3258636"/>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b="0" i="0" dirty="0">
              <a:solidFill>
                <a:prstClr val="white"/>
              </a:solidFill>
              <a:latin typeface="MetricHPE" pitchFamily="2" charset="77"/>
            </a:endParaRPr>
          </a:p>
        </p:txBody>
      </p:sp>
    </p:spTree>
    <p:extLst>
      <p:ext uri="{BB962C8B-B14F-4D97-AF65-F5344CB8AC3E}">
        <p14:creationId xmlns:p14="http://schemas.microsoft.com/office/powerpoint/2010/main" val="227337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sh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BEB692-2297-78DB-C125-1E3B4C1A8872}"/>
              </a:ext>
            </a:extLst>
          </p:cNvPr>
          <p:cNvSpPr/>
          <p:nvPr userDrawn="1"/>
        </p:nvSpPr>
        <p:spPr>
          <a:xfrm>
            <a:off x="0" y="0"/>
            <a:ext cx="12192000" cy="4405746"/>
          </a:xfrm>
          <a:prstGeom prst="rect">
            <a:avLst/>
          </a:prstGeom>
          <a:gradFill>
            <a:gsLst>
              <a:gs pos="1000">
                <a:srgbClr val="044B58">
                  <a:alpha val="80000"/>
                </a:srgbClr>
              </a:gs>
              <a:gs pos="100000">
                <a:srgbClr val="044B58">
                  <a:alpha val="0"/>
                </a:srgbClr>
              </a:gs>
            </a:gsLst>
            <a:lin ang="540000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lIns="137142" tIns="137142" rIns="137142" bIns="137142" rtlCol="0" anchor="ctr"/>
          <a:lstStyle/>
          <a:p>
            <a:pPr algn="ctr" defTabSz="1088421">
              <a:lnSpc>
                <a:spcPct val="90000"/>
              </a:lnSpc>
              <a:spcAft>
                <a:spcPts val="800"/>
              </a:spcAft>
            </a:pPr>
            <a:endParaRPr lang="en-US" sz="1800" dirty="0" err="1">
              <a:solidFill>
                <a:prstClr val="white"/>
              </a:solidFill>
            </a:endParaRPr>
          </a:p>
        </p:txBody>
      </p:sp>
      <p:sp>
        <p:nvSpPr>
          <p:cNvPr id="3" name="Slide Number Placeholder">
            <a:extLst>
              <a:ext uri="{FF2B5EF4-FFF2-40B4-BE49-F238E27FC236}">
                <a16:creationId xmlns:a16="http://schemas.microsoft.com/office/drawing/2014/main" id="{0B94C82C-D24B-4532-B992-AD884CD16A94}"/>
              </a:ext>
            </a:extLst>
          </p:cNvPr>
          <p:cNvSpPr>
            <a:spLocks noGrp="1"/>
          </p:cNvSpPr>
          <p:nvPr>
            <p:ph type="sldNum" sz="quarter" idx="16"/>
          </p:nvPr>
        </p:nvSpPr>
        <p:spPr/>
        <p:txBody>
          <a:bodyPr/>
          <a:lstStyle/>
          <a:p>
            <a:pPr defTabSz="1088203"/>
            <a:fld id="{104FC826-72BB-4AF1-BA01-A94F7396A7DC}" type="slidenum">
              <a:rPr lang="en-US" smtClean="0">
                <a:solidFill>
                  <a:prstClr val="white"/>
                </a:solidFill>
              </a:rPr>
              <a:pPr defTabSz="1088203"/>
              <a:t>‹#›</a:t>
            </a:fld>
            <a:endParaRPr lang="en-US" dirty="0">
              <a:solidFill>
                <a:prstClr val="white"/>
              </a:solidFill>
            </a:endParaRPr>
          </a:p>
        </p:txBody>
      </p:sp>
      <p:sp>
        <p:nvSpPr>
          <p:cNvPr id="5" name="Title 1">
            <a:extLst>
              <a:ext uri="{FF2B5EF4-FFF2-40B4-BE49-F238E27FC236}">
                <a16:creationId xmlns:a16="http://schemas.microsoft.com/office/drawing/2014/main" id="{819990FC-DD3F-8C0A-3E59-190E7049BAE3}"/>
              </a:ext>
            </a:extLst>
          </p:cNvPr>
          <p:cNvSpPr>
            <a:spLocks noGrp="1"/>
          </p:cNvSpPr>
          <p:nvPr>
            <p:ph type="title" hasCustomPrompt="1"/>
          </p:nvPr>
        </p:nvSpPr>
        <p:spPr>
          <a:xfrm>
            <a:off x="381001" y="2686713"/>
            <a:ext cx="8522208" cy="499365"/>
          </a:xfrm>
        </p:spPr>
        <p:txBody>
          <a:bodyPr anchor="b" anchorCtr="0"/>
          <a:lstStyle>
            <a:lvl1pPr>
              <a:defRPr sz="4800" b="0" i="0" baseline="0">
                <a:solidFill>
                  <a:schemeClr val="bg1"/>
                </a:solidFill>
                <a:latin typeface="MetricHPE" pitchFamily="2" charset="77"/>
              </a:defRPr>
            </a:lvl1pPr>
          </a:lstStyle>
          <a:p>
            <a:r>
              <a:rPr lang="en-US" dirty="0"/>
              <a:t>Click to add section header</a:t>
            </a:r>
          </a:p>
        </p:txBody>
      </p:sp>
      <p:sp>
        <p:nvSpPr>
          <p:cNvPr id="8" name="Text Placeholder 9">
            <a:extLst>
              <a:ext uri="{FF2B5EF4-FFF2-40B4-BE49-F238E27FC236}">
                <a16:creationId xmlns:a16="http://schemas.microsoft.com/office/drawing/2014/main" id="{A00E0BD4-5C67-C990-2A76-C5E418896F3D}"/>
              </a:ext>
            </a:extLst>
          </p:cNvPr>
          <p:cNvSpPr>
            <a:spLocks noGrp="1"/>
          </p:cNvSpPr>
          <p:nvPr>
            <p:ph type="body" sz="quarter" idx="14"/>
          </p:nvPr>
        </p:nvSpPr>
        <p:spPr>
          <a:xfrm>
            <a:off x="381000" y="3413925"/>
            <a:ext cx="8228011" cy="533400"/>
          </a:xfrm>
        </p:spPr>
        <p:txBody>
          <a:bodyPr>
            <a:noAutofit/>
          </a:bodyPr>
          <a:lstStyle>
            <a:lvl1pPr marL="0" indent="0">
              <a:spcBef>
                <a:spcPts val="0"/>
              </a:spcBef>
              <a:buFontTx/>
              <a:buNone/>
              <a:defRPr sz="3200" b="0" i="0">
                <a:solidFill>
                  <a:schemeClr val="bg1"/>
                </a:solidFill>
                <a:latin typeface="MetricHPE" pitchFamily="2" charset="77"/>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edit Master text styles</a:t>
            </a:r>
          </a:p>
        </p:txBody>
      </p:sp>
    </p:spTree>
    <p:extLst>
      <p:ext uri="{BB962C8B-B14F-4D97-AF65-F5344CB8AC3E}">
        <p14:creationId xmlns:p14="http://schemas.microsoft.com/office/powerpoint/2010/main" val="410467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537">
          <p15:clr>
            <a:srgbClr val="FBAE40"/>
          </p15:clr>
        </p15:guide>
        <p15:guide id="2" pos="6937">
          <p15:clr>
            <a:srgbClr val="FBAE40"/>
          </p15:clr>
        </p15:guide>
        <p15:guide id="3" orient="horz" pos="21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7" name="Rectangle 16"/>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MetricHPE" panose="020B0503030202060203" pitchFamily="34" charset="0"/>
            </a:endParaRPr>
          </a:p>
        </p:txBody>
      </p:sp>
      <p:sp>
        <p:nvSpPr>
          <p:cNvPr id="5" name="Text Placeholder 4"/>
          <p:cNvSpPr>
            <a:spLocks noGrp="1"/>
          </p:cNvSpPr>
          <p:nvPr>
            <p:ph type="body" sz="quarter" idx="17"/>
          </p:nvPr>
        </p:nvSpPr>
        <p:spPr>
          <a:xfrm>
            <a:off x="285750" y="999160"/>
            <a:ext cx="11525249" cy="5096839"/>
          </a:xfrm>
        </p:spPr>
        <p:txBody>
          <a:bodyPr lIns="91440" rIns="91440"/>
          <a:lstStyle>
            <a:lvl1pPr>
              <a:buClrTx/>
              <a:defRPr>
                <a:latin typeface="MetricHPE" panose="020B0503030202060203" pitchFamily="34" charset="0"/>
              </a:defRPr>
            </a:lvl1pPr>
            <a:lvl2pPr>
              <a:buClrTx/>
              <a:defRPr>
                <a:latin typeface="MetricHPE" panose="020B0503030202060203" pitchFamily="34" charset="0"/>
              </a:defRPr>
            </a:lvl2pPr>
            <a:lvl3pPr>
              <a:buClrTx/>
              <a:defRPr>
                <a:latin typeface="MetricHPE" panose="020B0503030202060203" pitchFamily="34" charset="0"/>
              </a:defRPr>
            </a:lvl3pPr>
            <a:lvl4pPr>
              <a:buClrTx/>
              <a:defRPr>
                <a:latin typeface="MetricHPE" panose="020B0503030202060203" pitchFamily="34" charset="0"/>
              </a:defRPr>
            </a:lvl4pPr>
            <a:lvl5pPr>
              <a:buClrTx/>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8"/>
          </p:nvPr>
        </p:nvSpPr>
        <p:spPr/>
        <p:txBody>
          <a:bodyPr/>
          <a:lstStyle>
            <a:lvl1pPr>
              <a:defRPr>
                <a:latin typeface="MetricHPE" panose="020B0503030202060203" pitchFamily="34" charset="0"/>
              </a:defRPr>
            </a:lvl1pPr>
          </a:lstStyle>
          <a:p>
            <a:r>
              <a:rPr lang="en-US"/>
              <a:t>CONFIDENTIAL | AUTHORIZED</a:t>
            </a:r>
          </a:p>
        </p:txBody>
      </p:sp>
      <p:sp>
        <p:nvSpPr>
          <p:cNvPr id="3" name="Slide Number Placeholder 2"/>
          <p:cNvSpPr>
            <a:spLocks noGrp="1"/>
          </p:cNvSpPr>
          <p:nvPr>
            <p:ph type="sldNum" sz="quarter" idx="19"/>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a:p>
        </p:txBody>
      </p:sp>
      <p:sp>
        <p:nvSpPr>
          <p:cNvPr id="4" name="Title 3">
            <a:extLst>
              <a:ext uri="{FF2B5EF4-FFF2-40B4-BE49-F238E27FC236}">
                <a16:creationId xmlns:a16="http://schemas.microsoft.com/office/drawing/2014/main" id="{232753FE-5D9A-4A5E-B0B2-3DAAE2EB35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53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C22_Agenda">
    <p:spTree>
      <p:nvGrpSpPr>
        <p:cNvPr id="1" name=""/>
        <p:cNvGrpSpPr/>
        <p:nvPr/>
      </p:nvGrpSpPr>
      <p:grpSpPr>
        <a:xfrm>
          <a:off x="0" y="0"/>
          <a:ext cx="0" cy="0"/>
          <a:chOff x="0" y="0"/>
          <a:chExt cx="0" cy="0"/>
        </a:xfrm>
      </p:grpSpPr>
      <p:sp>
        <p:nvSpPr>
          <p:cNvPr id="5" name="Bar">
            <a:extLst>
              <a:ext uri="{FF2B5EF4-FFF2-40B4-BE49-F238E27FC236}">
                <a16:creationId xmlns:a16="http://schemas.microsoft.com/office/drawing/2014/main" id="{59513FE3-337B-42EA-8F5D-B1D6CDD0F4A0}"/>
              </a:ext>
            </a:extLst>
          </p:cNvP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 name="Title">
            <a:extLst>
              <a:ext uri="{FF2B5EF4-FFF2-40B4-BE49-F238E27FC236}">
                <a16:creationId xmlns:a16="http://schemas.microsoft.com/office/drawing/2014/main" id="{05049E51-8DF9-4218-921D-C081999073EA}"/>
              </a:ext>
            </a:extLst>
          </p:cNvPr>
          <p:cNvSpPr>
            <a:spLocks noGrp="1"/>
          </p:cNvSpPr>
          <p:nvPr>
            <p:ph type="title"/>
          </p:nvPr>
        </p:nvSpPr>
        <p:spPr/>
        <p:txBody>
          <a:bodyPr/>
          <a:lstStyle/>
          <a:p>
            <a:r>
              <a:rPr lang="en-US"/>
              <a:t>Click to edit Master title style</a:t>
            </a:r>
            <a:endParaRPr lang="en-US" dirty="0"/>
          </a:p>
        </p:txBody>
      </p:sp>
      <p:sp>
        <p:nvSpPr>
          <p:cNvPr id="14" name="Text Placeholder 5">
            <a:extLst>
              <a:ext uri="{FF2B5EF4-FFF2-40B4-BE49-F238E27FC236}">
                <a16:creationId xmlns:a16="http://schemas.microsoft.com/office/drawing/2014/main" id="{D4849EE3-6EC2-479A-93E8-35E49B7D799D}"/>
              </a:ext>
            </a:extLst>
          </p:cNvPr>
          <p:cNvSpPr>
            <a:spLocks noGrp="1"/>
          </p:cNvSpPr>
          <p:nvPr>
            <p:ph type="body" sz="quarter" idx="16"/>
          </p:nvPr>
        </p:nvSpPr>
        <p:spPr>
          <a:xfrm>
            <a:off x="413999" y="4070282"/>
            <a:ext cx="11365200" cy="548640"/>
          </a:xfrm>
          <a:ln w="44450">
            <a:solidFill>
              <a:schemeClr val="accent2"/>
            </a:solidFill>
          </a:ln>
        </p:spPr>
        <p:txBody>
          <a:bodyPr lIns="270000" rIns="270000" anchor="ctr">
            <a:normAutofit/>
          </a:bodyPr>
          <a:lstStyle>
            <a:lvl1pPr marL="0" indent="0">
              <a:buNone/>
              <a:defRPr b="1" cap="none" baseline="0">
                <a:latin typeface="+mj-lt"/>
              </a:defRPr>
            </a:lvl1pPr>
          </a:lstStyle>
          <a:p>
            <a:pPr lvl="0"/>
            <a:r>
              <a:rPr lang="en-US"/>
              <a:t>Click to edit Master text styles</a:t>
            </a:r>
          </a:p>
        </p:txBody>
      </p:sp>
      <p:sp>
        <p:nvSpPr>
          <p:cNvPr id="13" name="Text Placeholder 4">
            <a:extLst>
              <a:ext uri="{FF2B5EF4-FFF2-40B4-BE49-F238E27FC236}">
                <a16:creationId xmlns:a16="http://schemas.microsoft.com/office/drawing/2014/main" id="{44BC743F-9EA3-4934-A5D5-4DB56D605F91}"/>
              </a:ext>
            </a:extLst>
          </p:cNvPr>
          <p:cNvSpPr>
            <a:spLocks noGrp="1"/>
          </p:cNvSpPr>
          <p:nvPr>
            <p:ph type="body" sz="quarter" idx="15"/>
          </p:nvPr>
        </p:nvSpPr>
        <p:spPr>
          <a:xfrm>
            <a:off x="413999" y="3339567"/>
            <a:ext cx="11365200" cy="548640"/>
          </a:xfrm>
          <a:ln w="44450">
            <a:solidFill>
              <a:schemeClr val="accent2"/>
            </a:solidFill>
          </a:ln>
        </p:spPr>
        <p:txBody>
          <a:bodyPr lIns="270000" rIns="270000" anchor="ctr">
            <a:normAutofit/>
          </a:bodyPr>
          <a:lstStyle>
            <a:lvl1pPr marL="0" indent="0">
              <a:buNone/>
              <a:defRPr b="1" cap="none" baseline="0">
                <a:latin typeface="+mj-lt"/>
              </a:defRPr>
            </a:lvl1pPr>
          </a:lstStyle>
          <a:p>
            <a:pPr lvl="0"/>
            <a:r>
              <a:rPr lang="en-US"/>
              <a:t>Click to edit Master text styles</a:t>
            </a:r>
          </a:p>
        </p:txBody>
      </p:sp>
      <p:sp>
        <p:nvSpPr>
          <p:cNvPr id="12" name="Text Placeholder 3">
            <a:extLst>
              <a:ext uri="{FF2B5EF4-FFF2-40B4-BE49-F238E27FC236}">
                <a16:creationId xmlns:a16="http://schemas.microsoft.com/office/drawing/2014/main" id="{30BEDE27-A8C2-4066-B18C-F2AF9D0E869A}"/>
              </a:ext>
            </a:extLst>
          </p:cNvPr>
          <p:cNvSpPr>
            <a:spLocks noGrp="1"/>
          </p:cNvSpPr>
          <p:nvPr>
            <p:ph type="body" sz="quarter" idx="14"/>
          </p:nvPr>
        </p:nvSpPr>
        <p:spPr>
          <a:xfrm>
            <a:off x="413999" y="2608852"/>
            <a:ext cx="11365200" cy="548640"/>
          </a:xfrm>
          <a:ln w="44450">
            <a:solidFill>
              <a:schemeClr val="accent2"/>
            </a:solidFill>
          </a:ln>
        </p:spPr>
        <p:txBody>
          <a:bodyPr lIns="270000" rIns="270000" anchor="ctr">
            <a:normAutofit/>
          </a:bodyPr>
          <a:lstStyle>
            <a:lvl1pPr marL="0" indent="0">
              <a:buNone/>
              <a:defRPr b="1" cap="none" baseline="0">
                <a:latin typeface="+mj-lt"/>
              </a:defRPr>
            </a:lvl1pPr>
          </a:lstStyle>
          <a:p>
            <a:pPr lvl="0"/>
            <a:r>
              <a:rPr lang="en-US"/>
              <a:t>Click to edit Master text styles</a:t>
            </a:r>
          </a:p>
        </p:txBody>
      </p:sp>
      <p:sp>
        <p:nvSpPr>
          <p:cNvPr id="11" name="Text Placeholder 2">
            <a:extLst>
              <a:ext uri="{FF2B5EF4-FFF2-40B4-BE49-F238E27FC236}">
                <a16:creationId xmlns:a16="http://schemas.microsoft.com/office/drawing/2014/main" id="{06A40CBC-5E5F-4C0D-B831-0B04ABB23E0E}"/>
              </a:ext>
            </a:extLst>
          </p:cNvPr>
          <p:cNvSpPr>
            <a:spLocks noGrp="1"/>
          </p:cNvSpPr>
          <p:nvPr>
            <p:ph type="body" sz="quarter" idx="13"/>
          </p:nvPr>
        </p:nvSpPr>
        <p:spPr>
          <a:xfrm>
            <a:off x="413999" y="1878137"/>
            <a:ext cx="11365200" cy="548640"/>
          </a:xfrm>
          <a:ln w="44450">
            <a:solidFill>
              <a:schemeClr val="accent2"/>
            </a:solidFill>
          </a:ln>
        </p:spPr>
        <p:txBody>
          <a:bodyPr lIns="270000" rIns="270000" anchor="ctr">
            <a:normAutofit/>
          </a:bodyPr>
          <a:lstStyle>
            <a:lvl1pPr marL="0" indent="0">
              <a:buNone/>
              <a:defRPr b="1" cap="none" baseline="0">
                <a:latin typeface="+mj-lt"/>
              </a:defRPr>
            </a:lvl1pPr>
          </a:lstStyle>
          <a:p>
            <a:pPr lvl="0"/>
            <a:r>
              <a:rPr lang="en-US"/>
              <a:t>Click to edit Master text styles</a:t>
            </a:r>
          </a:p>
        </p:txBody>
      </p:sp>
      <p:sp>
        <p:nvSpPr>
          <p:cNvPr id="10" name="Text Placeholder 1">
            <a:extLst>
              <a:ext uri="{FF2B5EF4-FFF2-40B4-BE49-F238E27FC236}">
                <a16:creationId xmlns:a16="http://schemas.microsoft.com/office/drawing/2014/main" id="{6C56A94C-CC87-4EFE-A931-1D7270A84237}"/>
              </a:ext>
            </a:extLst>
          </p:cNvPr>
          <p:cNvSpPr>
            <a:spLocks noGrp="1"/>
          </p:cNvSpPr>
          <p:nvPr>
            <p:ph type="body" sz="quarter" idx="12"/>
          </p:nvPr>
        </p:nvSpPr>
        <p:spPr>
          <a:xfrm>
            <a:off x="413999" y="1147422"/>
            <a:ext cx="11365200" cy="548640"/>
          </a:xfrm>
          <a:ln w="44450">
            <a:solidFill>
              <a:schemeClr val="accent2"/>
            </a:solidFill>
          </a:ln>
        </p:spPr>
        <p:txBody>
          <a:bodyPr lIns="270000" rIns="270000" anchor="ctr">
            <a:normAutofit/>
          </a:bodyPr>
          <a:lstStyle>
            <a:lvl1pPr marL="0" indent="0">
              <a:buNone/>
              <a:defRPr b="1" cap="none" baseline="0">
                <a:latin typeface="+mj-lt"/>
              </a:defRPr>
            </a:lvl1pPr>
          </a:lstStyle>
          <a:p>
            <a:pPr lvl="0"/>
            <a:r>
              <a:rPr lang="en-US"/>
              <a:t>Click to edit Master text styles</a:t>
            </a:r>
          </a:p>
        </p:txBody>
      </p:sp>
      <p:sp>
        <p:nvSpPr>
          <p:cNvPr id="4" name="Footer Placeholder">
            <a:extLst>
              <a:ext uri="{FF2B5EF4-FFF2-40B4-BE49-F238E27FC236}">
                <a16:creationId xmlns:a16="http://schemas.microsoft.com/office/drawing/2014/main" id="{763A2EDB-3F77-406C-9116-E786D4D6A658}"/>
              </a:ext>
            </a:extLst>
          </p:cNvPr>
          <p:cNvSpPr>
            <a:spLocks noGrp="1"/>
          </p:cNvSpPr>
          <p:nvPr>
            <p:ph type="ftr" sz="quarter" idx="11"/>
          </p:nvPr>
        </p:nvSpPr>
        <p:spPr>
          <a:xfrm>
            <a:off x="3088515" y="6129337"/>
            <a:ext cx="6014971" cy="411581"/>
          </a:xfrm>
          <a:prstGeom prst="rect">
            <a:avLst/>
          </a:prstGeom>
        </p:spPr>
        <p:txBody>
          <a:bodyPr/>
          <a:lstStyle/>
          <a:p>
            <a:r>
              <a:rPr lang="en-US" dirty="0"/>
              <a:t>Confidential | Authorized </a:t>
            </a:r>
          </a:p>
        </p:txBody>
      </p:sp>
      <p:sp>
        <p:nvSpPr>
          <p:cNvPr id="16" name="Text Placeholder 5">
            <a:extLst>
              <a:ext uri="{FF2B5EF4-FFF2-40B4-BE49-F238E27FC236}">
                <a16:creationId xmlns:a16="http://schemas.microsoft.com/office/drawing/2014/main" id="{D4849EE3-6EC2-479A-93E8-35E49B7D799D}"/>
              </a:ext>
            </a:extLst>
          </p:cNvPr>
          <p:cNvSpPr>
            <a:spLocks noGrp="1"/>
          </p:cNvSpPr>
          <p:nvPr>
            <p:ph type="body" sz="quarter" idx="17"/>
          </p:nvPr>
        </p:nvSpPr>
        <p:spPr>
          <a:xfrm>
            <a:off x="413999" y="4800997"/>
            <a:ext cx="11365200" cy="548640"/>
          </a:xfrm>
          <a:ln w="44450">
            <a:solidFill>
              <a:schemeClr val="accent2"/>
            </a:solidFill>
          </a:ln>
        </p:spPr>
        <p:txBody>
          <a:bodyPr lIns="270000" rIns="270000" anchor="ctr">
            <a:normAutofit/>
          </a:bodyPr>
          <a:lstStyle>
            <a:lvl1pPr marL="0" indent="0">
              <a:buNone/>
              <a:defRPr b="1" cap="none" baseline="0">
                <a:latin typeface="+mj-lt"/>
              </a:defRPr>
            </a:lvl1pPr>
          </a:lstStyle>
          <a:p>
            <a:pPr lvl="0"/>
            <a:r>
              <a:rPr lang="en-US"/>
              <a:t>Click to edit Master text styles</a:t>
            </a:r>
          </a:p>
        </p:txBody>
      </p:sp>
    </p:spTree>
    <p:extLst>
      <p:ext uri="{BB962C8B-B14F-4D97-AF65-F5344CB8AC3E}">
        <p14:creationId xmlns:p14="http://schemas.microsoft.com/office/powerpoint/2010/main" val="171311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389696" y="387449"/>
            <a:ext cx="11421304" cy="427036"/>
          </a:xfrm>
        </p:spPr>
        <p:txBody>
          <a:bodyPr/>
          <a:lstStyle>
            <a:lvl1pPr>
              <a:defRPr sz="2800" b="0"/>
            </a:lvl1pPr>
          </a:lstStyle>
          <a:p>
            <a:r>
              <a:rPr lang="en-US" dirty="0"/>
              <a:t>Click to add one-line title</a:t>
            </a:r>
          </a:p>
        </p:txBody>
      </p:sp>
      <p:sp>
        <p:nvSpPr>
          <p:cNvPr id="17" name="Rectangle 16"/>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303030202060203" pitchFamily="34" charset="0"/>
            </a:endParaRPr>
          </a:p>
        </p:txBody>
      </p:sp>
      <p:sp>
        <p:nvSpPr>
          <p:cNvPr id="5" name="Text Placeholder 4"/>
          <p:cNvSpPr>
            <a:spLocks noGrp="1"/>
          </p:cNvSpPr>
          <p:nvPr>
            <p:ph type="body" sz="quarter" idx="17"/>
          </p:nvPr>
        </p:nvSpPr>
        <p:spPr>
          <a:xfrm>
            <a:off x="388938" y="1018211"/>
            <a:ext cx="11422062" cy="5077790"/>
          </a:xfrm>
        </p:spPr>
        <p:txBody>
          <a:bodyPr/>
          <a:lstStyle>
            <a:lvl1pPr>
              <a:defRPr>
                <a:latin typeface="MetricHPE" panose="020B0303030202060203" pitchFamily="34" charset="0"/>
              </a:defRPr>
            </a:lvl1pPr>
            <a:lvl2pPr>
              <a:defRPr>
                <a:latin typeface="MetricHPE" panose="020B0303030202060203" pitchFamily="34" charset="0"/>
              </a:defRPr>
            </a:lvl2pPr>
            <a:lvl3pPr>
              <a:defRPr>
                <a:latin typeface="MetricHPE" panose="020B0303030202060203" pitchFamily="34" charset="0"/>
              </a:defRPr>
            </a:lvl3pPr>
            <a:lvl4pPr>
              <a:defRPr>
                <a:latin typeface="MetricHPE" panose="020B0303030202060203" pitchFamily="34" charset="0"/>
              </a:defRPr>
            </a:lvl4pPr>
            <a:lvl5pPr>
              <a:defRPr>
                <a:latin typeface="MetricHPE" panose="020B03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a:extLst>
              <a:ext uri="{FF2B5EF4-FFF2-40B4-BE49-F238E27FC236}">
                <a16:creationId xmlns:a16="http://schemas.microsoft.com/office/drawing/2014/main" id="{67910953-23C3-40D5-767C-2E171E855ECE}"/>
              </a:ext>
            </a:extLst>
          </p:cNvPr>
          <p:cNvSpPr>
            <a:spLocks noGrp="1"/>
          </p:cNvSpPr>
          <p:nvPr>
            <p:ph type="ftr" sz="quarter" idx="3"/>
          </p:nvPr>
        </p:nvSpPr>
        <p:spPr>
          <a:xfrm>
            <a:off x="9641632" y="6564097"/>
            <a:ext cx="1755866" cy="278861"/>
          </a:xfrm>
          <a:prstGeom prst="rect">
            <a:avLst/>
          </a:prstGeom>
        </p:spPr>
        <p:txBody>
          <a:bodyPr vert="horz" lIns="90000" tIns="0" rIns="90000" bIns="0" rtlCol="0" anchor="b"/>
          <a:lstStyle>
            <a:lvl1pPr algn="r">
              <a:lnSpc>
                <a:spcPct val="90000"/>
              </a:lnSpc>
              <a:defRPr sz="1200" cap="none" baseline="0">
                <a:solidFill>
                  <a:schemeClr val="tx1"/>
                </a:solidFill>
                <a:latin typeface="+mn-lt"/>
              </a:defRPr>
            </a:lvl1pPr>
          </a:lstStyle>
          <a:p>
            <a:r>
              <a:rPr lang="en-US" dirty="0"/>
              <a:t>Confidential | Authorized </a:t>
            </a:r>
          </a:p>
        </p:txBody>
      </p:sp>
      <p:sp>
        <p:nvSpPr>
          <p:cNvPr id="4" name="Slide Number Placeholder 2">
            <a:extLst>
              <a:ext uri="{FF2B5EF4-FFF2-40B4-BE49-F238E27FC236}">
                <a16:creationId xmlns:a16="http://schemas.microsoft.com/office/drawing/2014/main" id="{25755FFD-177E-28AB-62BC-6D94C3AE6548}"/>
              </a:ext>
            </a:extLst>
          </p:cNvPr>
          <p:cNvSpPr>
            <a:spLocks noGrp="1"/>
          </p:cNvSpPr>
          <p:nvPr>
            <p:ph type="sldNum" sz="quarter" idx="4"/>
          </p:nvPr>
        </p:nvSpPr>
        <p:spPr>
          <a:xfrm>
            <a:off x="11441841" y="6471115"/>
            <a:ext cx="684344" cy="365125"/>
          </a:xfrm>
          <a:prstGeom prst="rect">
            <a:avLst/>
          </a:prstGeom>
        </p:spPr>
        <p:txBody>
          <a:bodyPr/>
          <a:lstStyle>
            <a:lvl1pPr>
              <a:defRPr>
                <a:latin typeface="MetricHPE" panose="020B0503030202060203" pitchFamily="34" charset="0"/>
              </a:defRPr>
            </a:lvl1pPr>
          </a:lstStyle>
          <a:p>
            <a:pPr defTabSz="1088421">
              <a:buFontTx/>
              <a:buBlip>
                <a:blip r:embed="rId2"/>
              </a:buBlip>
            </a:pPr>
            <a:r>
              <a:rPr lang="en-US" dirty="0"/>
              <a:t>  </a:t>
            </a:r>
            <a:r>
              <a:rPr lang="en-US" sz="1400" dirty="0"/>
              <a:t> </a:t>
            </a:r>
            <a:fld id="{104FC826-72BB-4AF1-BA01-A94F7396A7DC}" type="slidenum">
              <a:rPr lang="en-US" sz="1400" smtClean="0">
                <a:solidFill>
                  <a:schemeClr val="tx1">
                    <a:lumMod val="50000"/>
                    <a:lumOff val="50000"/>
                  </a:schemeClr>
                </a:solidFill>
              </a:rPr>
              <a:pPr defTabSz="1088421">
                <a:buFontTx/>
                <a:buBlip>
                  <a:blip r:embed="rId2"/>
                </a:buBlip>
              </a:pPr>
              <a:t>‹#›</a:t>
            </a:fld>
            <a:endParaRPr lang="en-US" sz="1400" dirty="0">
              <a:solidFill>
                <a:schemeClr val="tx1">
                  <a:lumMod val="50000"/>
                  <a:lumOff val="50000"/>
                </a:schemeClr>
              </a:solidFill>
            </a:endParaRPr>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22_Purple Frame Divider">
    <p:spTree>
      <p:nvGrpSpPr>
        <p:cNvPr id="1" name=""/>
        <p:cNvGrpSpPr/>
        <p:nvPr/>
      </p:nvGrpSpPr>
      <p:grpSpPr>
        <a:xfrm>
          <a:off x="0" y="0"/>
          <a:ext cx="0" cy="0"/>
          <a:chOff x="0" y="0"/>
          <a:chExt cx="0" cy="0"/>
        </a:xfrm>
      </p:grpSpPr>
      <p:sp>
        <p:nvSpPr>
          <p:cNvPr id="13" name="Text">
            <a:extLst>
              <a:ext uri="{FF2B5EF4-FFF2-40B4-BE49-F238E27FC236}">
                <a16:creationId xmlns:a16="http://schemas.microsoft.com/office/drawing/2014/main" id="{B6844C8B-60DD-4EDB-AF8B-41A6695EFCF6}"/>
              </a:ext>
            </a:extLst>
          </p:cNvPr>
          <p:cNvSpPr>
            <a:spLocks noGrp="1"/>
          </p:cNvSpPr>
          <p:nvPr>
            <p:ph type="body" sz="quarter" idx="14"/>
          </p:nvPr>
        </p:nvSpPr>
        <p:spPr>
          <a:xfrm>
            <a:off x="288994" y="2871000"/>
            <a:ext cx="8522208" cy="2735980"/>
          </a:xfrm>
        </p:spPr>
        <p:txBody>
          <a:bodyPr lIns="91440" tIns="91440" rIns="91440" b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6" name="Bar"/>
          <p:cNvSpPr/>
          <p:nvPr userDrawn="1"/>
        </p:nvSpPr>
        <p:spPr>
          <a:xfrm>
            <a:off x="377894" y="2716146"/>
            <a:ext cx="8522208"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8" name="Title">
            <a:extLst>
              <a:ext uri="{FF2B5EF4-FFF2-40B4-BE49-F238E27FC236}">
                <a16:creationId xmlns:a16="http://schemas.microsoft.com/office/drawing/2014/main" id="{2CE5726B-4E9B-428F-B8BF-52038F1B0EF7}"/>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2" name="Footer Placeholder">
            <a:extLst>
              <a:ext uri="{FF2B5EF4-FFF2-40B4-BE49-F238E27FC236}">
                <a16:creationId xmlns:a16="http://schemas.microsoft.com/office/drawing/2014/main" id="{6B49B78C-62D9-4CBC-82AE-117CC49AA73F}"/>
              </a:ext>
            </a:extLst>
          </p:cNvPr>
          <p:cNvSpPr>
            <a:spLocks noGrp="1"/>
          </p:cNvSpPr>
          <p:nvPr>
            <p:ph type="ftr" sz="quarter" idx="15"/>
          </p:nvPr>
        </p:nvSpPr>
        <p:spPr>
          <a:xfrm>
            <a:off x="3088515" y="6129337"/>
            <a:ext cx="6014971" cy="411581"/>
          </a:xfrm>
          <a:prstGeom prst="rect">
            <a:avLst/>
          </a:prstGeom>
        </p:spPr>
        <p:txBody>
          <a:bodyPr/>
          <a:lstStyle/>
          <a:p>
            <a:r>
              <a:rPr lang="en-US" dirty="0"/>
              <a:t>Confidential | Authorized </a:t>
            </a:r>
          </a:p>
        </p:txBody>
      </p:sp>
    </p:spTree>
    <p:extLst>
      <p:ext uri="{BB962C8B-B14F-4D97-AF65-F5344CB8AC3E}">
        <p14:creationId xmlns:p14="http://schemas.microsoft.com/office/powerpoint/2010/main" val="193242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22_Medium Blue Frame Divider">
    <p:spTree>
      <p:nvGrpSpPr>
        <p:cNvPr id="1" name=""/>
        <p:cNvGrpSpPr/>
        <p:nvPr/>
      </p:nvGrpSpPr>
      <p:grpSpPr>
        <a:xfrm>
          <a:off x="0" y="0"/>
          <a:ext cx="0" cy="0"/>
          <a:chOff x="0" y="0"/>
          <a:chExt cx="0" cy="0"/>
        </a:xfrm>
      </p:grpSpPr>
      <p:sp>
        <p:nvSpPr>
          <p:cNvPr id="14" name="Text">
            <a:extLst>
              <a:ext uri="{FF2B5EF4-FFF2-40B4-BE49-F238E27FC236}">
                <a16:creationId xmlns:a16="http://schemas.microsoft.com/office/drawing/2014/main" id="{71441D17-F569-4929-BED2-B3C594D2EB1E}"/>
              </a:ext>
            </a:extLst>
          </p:cNvPr>
          <p:cNvSpPr>
            <a:spLocks noGrp="1"/>
          </p:cNvSpPr>
          <p:nvPr>
            <p:ph type="body" sz="quarter" idx="14"/>
          </p:nvPr>
        </p:nvSpPr>
        <p:spPr>
          <a:xfrm>
            <a:off x="288994" y="2871000"/>
            <a:ext cx="8522208" cy="2735980"/>
          </a:xfrm>
        </p:spPr>
        <p:txBody>
          <a:bodyPr lIns="91440" tIns="91440" rIns="91440" bIns="91440">
            <a:noAutofit/>
          </a:bodyPr>
          <a:lstStyle>
            <a:lvl1pPr marL="0" indent="0">
              <a:spcBef>
                <a:spcPts val="0"/>
              </a:spcBef>
              <a:buFontTx/>
              <a:buNone/>
              <a:defRPr sz="2600">
                <a:latin typeface="+mn-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6" name="Bar"/>
          <p:cNvSpPr/>
          <p:nvPr userDrawn="1"/>
        </p:nvSpPr>
        <p:spPr>
          <a:xfrm>
            <a:off x="377894" y="2716146"/>
            <a:ext cx="8522208" cy="54864"/>
          </a:xfrm>
          <a:prstGeom prst="rect">
            <a:avLst/>
          </a:prstGeom>
          <a:solidFill>
            <a:srgbClr val="32D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8" name="Title">
            <a:extLst>
              <a:ext uri="{FF2B5EF4-FFF2-40B4-BE49-F238E27FC236}">
                <a16:creationId xmlns:a16="http://schemas.microsoft.com/office/drawing/2014/main" id="{52C54A16-447D-4A74-9122-F46E4BC750F0}"/>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2" name="Footer Placeholder">
            <a:extLst>
              <a:ext uri="{FF2B5EF4-FFF2-40B4-BE49-F238E27FC236}">
                <a16:creationId xmlns:a16="http://schemas.microsoft.com/office/drawing/2014/main" id="{0698795D-6546-4F01-AD74-FF78AF2E677C}"/>
              </a:ext>
            </a:extLst>
          </p:cNvPr>
          <p:cNvSpPr>
            <a:spLocks noGrp="1"/>
          </p:cNvSpPr>
          <p:nvPr>
            <p:ph type="ftr" sz="quarter" idx="15"/>
          </p:nvPr>
        </p:nvSpPr>
        <p:spPr>
          <a:xfrm>
            <a:off x="3088515" y="6129337"/>
            <a:ext cx="6014971" cy="411581"/>
          </a:xfrm>
          <a:prstGeom prst="rect">
            <a:avLst/>
          </a:prstGeom>
        </p:spPr>
        <p:txBody>
          <a:bodyPr/>
          <a:lstStyle/>
          <a:p>
            <a:r>
              <a:rPr lang="en-US" dirty="0"/>
              <a:t>Confidential | Authorized </a:t>
            </a:r>
          </a:p>
        </p:txBody>
      </p:sp>
    </p:spTree>
    <p:extLst>
      <p:ext uri="{BB962C8B-B14F-4D97-AF65-F5344CB8AC3E}">
        <p14:creationId xmlns:p14="http://schemas.microsoft.com/office/powerpoint/2010/main" val="325101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22_Title Only">
    <p:spTree>
      <p:nvGrpSpPr>
        <p:cNvPr id="1" name=""/>
        <p:cNvGrpSpPr/>
        <p:nvPr/>
      </p:nvGrpSpPr>
      <p:grpSpPr>
        <a:xfrm>
          <a:off x="0" y="0"/>
          <a:ext cx="0" cy="0"/>
          <a:chOff x="0" y="0"/>
          <a:chExt cx="0" cy="0"/>
        </a:xfrm>
      </p:grpSpPr>
      <p:sp>
        <p:nvSpPr>
          <p:cNvPr id="8" name="Bar"/>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4" name="Title">
            <a:extLst>
              <a:ext uri="{FF2B5EF4-FFF2-40B4-BE49-F238E27FC236}">
                <a16:creationId xmlns:a16="http://schemas.microsoft.com/office/drawing/2014/main" id="{EAE54251-B0D2-4947-83BB-BD7F95F3A0E8}"/>
              </a:ext>
            </a:extLst>
          </p:cNvPr>
          <p:cNvSpPr>
            <a:spLocks noGrp="1"/>
          </p:cNvSpPr>
          <p:nvPr>
            <p:ph type="title"/>
          </p:nvPr>
        </p:nvSpPr>
        <p:spPr/>
        <p:txBody>
          <a:bodyPr/>
          <a:lstStyle/>
          <a:p>
            <a:r>
              <a:rPr lang="en-US"/>
              <a:t>Click to edit Master title style</a:t>
            </a:r>
            <a:endParaRPr lang="en-US" dirty="0"/>
          </a:p>
        </p:txBody>
      </p:sp>
      <p:sp>
        <p:nvSpPr>
          <p:cNvPr id="2" name="Footer Placeholder">
            <a:extLst>
              <a:ext uri="{FF2B5EF4-FFF2-40B4-BE49-F238E27FC236}">
                <a16:creationId xmlns:a16="http://schemas.microsoft.com/office/drawing/2014/main" id="{64EA22A1-FE1F-4F4A-9C07-F0E86D67EF45}"/>
              </a:ext>
            </a:extLst>
          </p:cNvPr>
          <p:cNvSpPr>
            <a:spLocks noGrp="1"/>
          </p:cNvSpPr>
          <p:nvPr>
            <p:ph type="ftr" sz="quarter" idx="10"/>
          </p:nvPr>
        </p:nvSpPr>
        <p:spPr>
          <a:xfrm>
            <a:off x="3088515" y="6129337"/>
            <a:ext cx="6014971" cy="411581"/>
          </a:xfrm>
          <a:prstGeom prst="rect">
            <a:avLst/>
          </a:prstGeom>
        </p:spPr>
        <p:txBody>
          <a:bodyPr/>
          <a:lstStyle/>
          <a:p>
            <a:r>
              <a:rPr lang="en-US" dirty="0"/>
              <a:t>Confidential | Authorized </a:t>
            </a:r>
          </a:p>
        </p:txBody>
      </p:sp>
      <p:sp>
        <p:nvSpPr>
          <p:cNvPr id="3" name="Slide Number Placeholder 2">
            <a:extLst>
              <a:ext uri="{FF2B5EF4-FFF2-40B4-BE49-F238E27FC236}">
                <a16:creationId xmlns:a16="http://schemas.microsoft.com/office/drawing/2014/main" id="{1F822517-69DD-A8A9-BA0E-1BADAA433815}"/>
              </a:ext>
            </a:extLst>
          </p:cNvPr>
          <p:cNvSpPr>
            <a:spLocks noGrp="1"/>
          </p:cNvSpPr>
          <p:nvPr>
            <p:ph type="sldNum" sz="quarter" idx="4"/>
          </p:nvPr>
        </p:nvSpPr>
        <p:spPr>
          <a:xfrm>
            <a:off x="11441841" y="6471115"/>
            <a:ext cx="684344" cy="365125"/>
          </a:xfrm>
          <a:prstGeom prst="rect">
            <a:avLst/>
          </a:prstGeom>
        </p:spPr>
        <p:txBody>
          <a:bodyPr/>
          <a:lstStyle>
            <a:lvl1pPr>
              <a:defRPr>
                <a:latin typeface="MetricHPE" panose="020B0503030202060203" pitchFamily="34" charset="0"/>
              </a:defRPr>
            </a:lvl1pPr>
          </a:lstStyle>
          <a:p>
            <a:pPr defTabSz="1088421">
              <a:buFontTx/>
              <a:buBlip>
                <a:blip r:embed="rId2"/>
              </a:buBlip>
            </a:pPr>
            <a:r>
              <a:rPr lang="en-US" dirty="0"/>
              <a:t>  </a:t>
            </a:r>
            <a:r>
              <a:rPr lang="en-US" sz="1400" dirty="0"/>
              <a:t> </a:t>
            </a:r>
            <a:fld id="{104FC826-72BB-4AF1-BA01-A94F7396A7DC}" type="slidenum">
              <a:rPr lang="en-US" sz="1400" smtClean="0">
                <a:solidFill>
                  <a:schemeClr val="tx1">
                    <a:lumMod val="50000"/>
                    <a:lumOff val="50000"/>
                  </a:schemeClr>
                </a:solidFill>
              </a:rPr>
              <a:pPr defTabSz="1088421">
                <a:buFontTx/>
                <a:buBlip>
                  <a:blip r:embed="rId2"/>
                </a:buBlip>
              </a:pPr>
              <a:t>‹#›</a:t>
            </a:fld>
            <a:endParaRPr lang="en-US" sz="1400" dirty="0">
              <a:solidFill>
                <a:schemeClr val="tx1">
                  <a:lumMod val="50000"/>
                  <a:lumOff val="50000"/>
                </a:schemeClr>
              </a:solidFill>
            </a:endParaRPr>
          </a:p>
        </p:txBody>
      </p:sp>
    </p:spTree>
    <p:extLst>
      <p:ext uri="{BB962C8B-B14F-4D97-AF65-F5344CB8AC3E}">
        <p14:creationId xmlns:p14="http://schemas.microsoft.com/office/powerpoint/2010/main" val="68238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22_Title and Subtitle">
    <p:spTree>
      <p:nvGrpSpPr>
        <p:cNvPr id="1" name=""/>
        <p:cNvGrpSpPr/>
        <p:nvPr/>
      </p:nvGrpSpPr>
      <p:grpSpPr>
        <a:xfrm>
          <a:off x="0" y="0"/>
          <a:ext cx="0" cy="0"/>
          <a:chOff x="0" y="0"/>
          <a:chExt cx="0" cy="0"/>
        </a:xfrm>
      </p:grpSpPr>
      <p:sp>
        <p:nvSpPr>
          <p:cNvPr id="13" name="Subtitle">
            <a:extLst>
              <a:ext uri="{FF2B5EF4-FFF2-40B4-BE49-F238E27FC236}">
                <a16:creationId xmlns:a16="http://schemas.microsoft.com/office/drawing/2014/main" id="{71AE6212-DACF-49FB-929D-2FA8B00CFD70}"/>
              </a:ext>
            </a:extLst>
          </p:cNvPr>
          <p:cNvSpPr>
            <a:spLocks noGrp="1"/>
          </p:cNvSpPr>
          <p:nvPr>
            <p:ph type="body" sz="quarter" idx="13" hasCustomPrompt="1"/>
          </p:nvPr>
        </p:nvSpPr>
        <p:spPr>
          <a:xfrm>
            <a:off x="281746" y="742432"/>
            <a:ext cx="11529254"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dirty="0"/>
              <a:t>Click to add one-line subtitle</a:t>
            </a:r>
          </a:p>
        </p:txBody>
      </p:sp>
      <p:sp>
        <p:nvSpPr>
          <p:cNvPr id="10" name="Bar"/>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 name="Title">
            <a:extLst>
              <a:ext uri="{FF2B5EF4-FFF2-40B4-BE49-F238E27FC236}">
                <a16:creationId xmlns:a16="http://schemas.microsoft.com/office/drawing/2014/main" id="{90391D03-EF6B-45A2-9268-5A807C7AE716}"/>
              </a:ext>
            </a:extLst>
          </p:cNvPr>
          <p:cNvSpPr>
            <a:spLocks noGrp="1"/>
          </p:cNvSpPr>
          <p:nvPr>
            <p:ph type="title"/>
          </p:nvPr>
        </p:nvSpPr>
        <p:spPr/>
        <p:txBody>
          <a:bodyPr/>
          <a:lstStyle/>
          <a:p>
            <a:r>
              <a:rPr lang="en-US"/>
              <a:t>Click to edit Master title style</a:t>
            </a:r>
            <a:endParaRPr lang="en-US" dirty="0"/>
          </a:p>
        </p:txBody>
      </p:sp>
      <p:sp>
        <p:nvSpPr>
          <p:cNvPr id="3" name="Footer Placeholder">
            <a:extLst>
              <a:ext uri="{FF2B5EF4-FFF2-40B4-BE49-F238E27FC236}">
                <a16:creationId xmlns:a16="http://schemas.microsoft.com/office/drawing/2014/main" id="{D8B57979-9B2D-4984-B19E-0EFD2E111CE9}"/>
              </a:ext>
            </a:extLst>
          </p:cNvPr>
          <p:cNvSpPr>
            <a:spLocks noGrp="1"/>
          </p:cNvSpPr>
          <p:nvPr>
            <p:ph type="ftr" sz="quarter" idx="14"/>
          </p:nvPr>
        </p:nvSpPr>
        <p:spPr>
          <a:xfrm>
            <a:off x="3088515" y="6129337"/>
            <a:ext cx="6014971" cy="411581"/>
          </a:xfrm>
          <a:prstGeom prst="rect">
            <a:avLst/>
          </a:prstGeom>
        </p:spPr>
        <p:txBody>
          <a:bodyPr/>
          <a:lstStyle/>
          <a:p>
            <a:r>
              <a:rPr lang="en-US" dirty="0"/>
              <a:t>Confidential | Authorized </a:t>
            </a:r>
          </a:p>
        </p:txBody>
      </p:sp>
      <p:sp>
        <p:nvSpPr>
          <p:cNvPr id="4" name="Slide Number Placeholder 2">
            <a:extLst>
              <a:ext uri="{FF2B5EF4-FFF2-40B4-BE49-F238E27FC236}">
                <a16:creationId xmlns:a16="http://schemas.microsoft.com/office/drawing/2014/main" id="{E856A6E4-1957-32CF-8DE6-100A65837438}"/>
              </a:ext>
            </a:extLst>
          </p:cNvPr>
          <p:cNvSpPr>
            <a:spLocks noGrp="1"/>
          </p:cNvSpPr>
          <p:nvPr>
            <p:ph type="sldNum" sz="quarter" idx="4"/>
          </p:nvPr>
        </p:nvSpPr>
        <p:spPr>
          <a:xfrm>
            <a:off x="11441841" y="6471115"/>
            <a:ext cx="684344" cy="365125"/>
          </a:xfrm>
          <a:prstGeom prst="rect">
            <a:avLst/>
          </a:prstGeom>
        </p:spPr>
        <p:txBody>
          <a:bodyPr/>
          <a:lstStyle>
            <a:lvl1pPr>
              <a:defRPr>
                <a:latin typeface="MetricHPE" panose="020B0503030202060203" pitchFamily="34" charset="0"/>
              </a:defRPr>
            </a:lvl1pPr>
          </a:lstStyle>
          <a:p>
            <a:pPr defTabSz="1088421">
              <a:buFontTx/>
              <a:buBlip>
                <a:blip r:embed="rId2"/>
              </a:buBlip>
            </a:pPr>
            <a:r>
              <a:rPr lang="en-US" dirty="0"/>
              <a:t>  </a:t>
            </a:r>
            <a:r>
              <a:rPr lang="en-US" sz="1400" dirty="0"/>
              <a:t> </a:t>
            </a:r>
            <a:fld id="{104FC826-72BB-4AF1-BA01-A94F7396A7DC}" type="slidenum">
              <a:rPr lang="en-US" sz="1400" smtClean="0">
                <a:solidFill>
                  <a:schemeClr val="tx1">
                    <a:lumMod val="50000"/>
                    <a:lumOff val="50000"/>
                  </a:schemeClr>
                </a:solidFill>
              </a:rPr>
              <a:pPr defTabSz="1088421">
                <a:buFontTx/>
                <a:buBlip>
                  <a:blip r:embed="rId2"/>
                </a:buBlip>
              </a:pPr>
              <a:t>‹#›</a:t>
            </a:fld>
            <a:endParaRPr lang="en-US" sz="1400" dirty="0">
              <a:solidFill>
                <a:schemeClr val="tx1">
                  <a:lumMod val="50000"/>
                  <a:lumOff val="50000"/>
                </a:schemeClr>
              </a:solidFill>
            </a:endParaRPr>
          </a:p>
        </p:txBody>
      </p:sp>
    </p:spTree>
    <p:extLst>
      <p:ext uri="{BB962C8B-B14F-4D97-AF65-F5344CB8AC3E}">
        <p14:creationId xmlns:p14="http://schemas.microsoft.com/office/powerpoint/2010/main" val="217468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22_Title Only, 2 Line">
    <p:spTree>
      <p:nvGrpSpPr>
        <p:cNvPr id="1" name=""/>
        <p:cNvGrpSpPr/>
        <p:nvPr/>
      </p:nvGrpSpPr>
      <p:grpSpPr>
        <a:xfrm>
          <a:off x="0" y="0"/>
          <a:ext cx="0" cy="0"/>
          <a:chOff x="0" y="0"/>
          <a:chExt cx="0" cy="0"/>
        </a:xfrm>
      </p:grpSpPr>
      <p:sp>
        <p:nvSpPr>
          <p:cNvPr id="15" name="Bar">
            <a:extLst>
              <a:ext uri="{FF2B5EF4-FFF2-40B4-BE49-F238E27FC236}">
                <a16:creationId xmlns:a16="http://schemas.microsoft.com/office/drawing/2014/main" id="{8EF5646D-2EB2-41E1-98F7-8AFF5323E04E}"/>
              </a:ext>
            </a:extLst>
          </p:cNvPr>
          <p:cNvSpPr/>
          <p:nvPr userDrawn="1"/>
        </p:nvSpPr>
        <p:spPr>
          <a:xfrm>
            <a:off x="385100" y="1247488"/>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17" name="Title">
            <a:extLst>
              <a:ext uri="{FF2B5EF4-FFF2-40B4-BE49-F238E27FC236}">
                <a16:creationId xmlns:a16="http://schemas.microsoft.com/office/drawing/2014/main" id="{7764AC2A-714D-48E6-8850-2398C74A5907}"/>
              </a:ext>
            </a:extLst>
          </p:cNvPr>
          <p:cNvSpPr>
            <a:spLocks noGrp="1"/>
          </p:cNvSpPr>
          <p:nvPr>
            <p:ph type="title" hasCustomPrompt="1"/>
          </p:nvPr>
        </p:nvSpPr>
        <p:spPr>
          <a:xfrm>
            <a:off x="289123" y="398368"/>
            <a:ext cx="11494890" cy="868680"/>
          </a:xfrm>
        </p:spPr>
        <p:txBody>
          <a:bodyPr anchor="b"/>
          <a:lstStyle>
            <a:lvl1pPr>
              <a:defRPr/>
            </a:lvl1pPr>
          </a:lstStyle>
          <a:p>
            <a:r>
              <a:rPr lang="en-US" dirty="0"/>
              <a:t>Click to Add</a:t>
            </a:r>
            <a:br>
              <a:rPr lang="en-US" dirty="0"/>
            </a:br>
            <a:r>
              <a:rPr lang="en-US" dirty="0"/>
              <a:t>Two-Line Title</a:t>
            </a:r>
          </a:p>
        </p:txBody>
      </p:sp>
      <p:sp>
        <p:nvSpPr>
          <p:cNvPr id="2" name="Footer Placeholder">
            <a:extLst>
              <a:ext uri="{FF2B5EF4-FFF2-40B4-BE49-F238E27FC236}">
                <a16:creationId xmlns:a16="http://schemas.microsoft.com/office/drawing/2014/main" id="{F6172FFC-9966-4FB3-B3D2-FBE84B01901E}"/>
              </a:ext>
            </a:extLst>
          </p:cNvPr>
          <p:cNvSpPr>
            <a:spLocks noGrp="1"/>
          </p:cNvSpPr>
          <p:nvPr>
            <p:ph type="ftr" sz="quarter" idx="10"/>
          </p:nvPr>
        </p:nvSpPr>
        <p:spPr>
          <a:xfrm>
            <a:off x="3088515" y="6129337"/>
            <a:ext cx="6014971" cy="411581"/>
          </a:xfrm>
          <a:prstGeom prst="rect">
            <a:avLst/>
          </a:prstGeom>
        </p:spPr>
        <p:txBody>
          <a:bodyPr/>
          <a:lstStyle/>
          <a:p>
            <a:r>
              <a:rPr lang="en-US" dirty="0"/>
              <a:t>Confidential | Authorized </a:t>
            </a:r>
          </a:p>
        </p:txBody>
      </p:sp>
      <p:sp>
        <p:nvSpPr>
          <p:cNvPr id="3" name="Slide Number Placeholder 2">
            <a:extLst>
              <a:ext uri="{FF2B5EF4-FFF2-40B4-BE49-F238E27FC236}">
                <a16:creationId xmlns:a16="http://schemas.microsoft.com/office/drawing/2014/main" id="{7FC4190E-C0A2-046E-55F7-58EE621EA32B}"/>
              </a:ext>
            </a:extLst>
          </p:cNvPr>
          <p:cNvSpPr>
            <a:spLocks noGrp="1"/>
          </p:cNvSpPr>
          <p:nvPr>
            <p:ph type="sldNum" sz="quarter" idx="4"/>
          </p:nvPr>
        </p:nvSpPr>
        <p:spPr>
          <a:xfrm>
            <a:off x="11441841" y="6471115"/>
            <a:ext cx="684344" cy="365125"/>
          </a:xfrm>
          <a:prstGeom prst="rect">
            <a:avLst/>
          </a:prstGeom>
        </p:spPr>
        <p:txBody>
          <a:bodyPr/>
          <a:lstStyle>
            <a:lvl1pPr>
              <a:defRPr>
                <a:latin typeface="MetricHPE" panose="020B0503030202060203" pitchFamily="34" charset="0"/>
              </a:defRPr>
            </a:lvl1pPr>
          </a:lstStyle>
          <a:p>
            <a:pPr defTabSz="1088421">
              <a:buFontTx/>
              <a:buBlip>
                <a:blip r:embed="rId2"/>
              </a:buBlip>
            </a:pPr>
            <a:r>
              <a:rPr lang="en-US" dirty="0"/>
              <a:t>  </a:t>
            </a:r>
            <a:r>
              <a:rPr lang="en-US" sz="1400" dirty="0"/>
              <a:t> </a:t>
            </a:r>
            <a:fld id="{104FC826-72BB-4AF1-BA01-A94F7396A7DC}" type="slidenum">
              <a:rPr lang="en-US" sz="1400" smtClean="0">
                <a:solidFill>
                  <a:schemeClr val="tx1">
                    <a:lumMod val="50000"/>
                    <a:lumOff val="50000"/>
                  </a:schemeClr>
                </a:solidFill>
              </a:rPr>
              <a:pPr defTabSz="1088421">
                <a:buFontTx/>
                <a:buBlip>
                  <a:blip r:embed="rId2"/>
                </a:buBlip>
              </a:pPr>
              <a:t>‹#›</a:t>
            </a:fld>
            <a:endParaRPr lang="en-US" sz="1400" dirty="0">
              <a:solidFill>
                <a:schemeClr val="tx1">
                  <a:lumMod val="50000"/>
                  <a:lumOff val="50000"/>
                </a:schemeClr>
              </a:solidFill>
            </a:endParaRPr>
          </a:p>
        </p:txBody>
      </p:sp>
    </p:spTree>
    <p:extLst>
      <p:ext uri="{BB962C8B-B14F-4D97-AF65-F5344CB8AC3E}">
        <p14:creationId xmlns:p14="http://schemas.microsoft.com/office/powerpoint/2010/main" val="5929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22_Title and Subtitle, 2 Line">
    <p:spTree>
      <p:nvGrpSpPr>
        <p:cNvPr id="1" name=""/>
        <p:cNvGrpSpPr/>
        <p:nvPr/>
      </p:nvGrpSpPr>
      <p:grpSpPr>
        <a:xfrm>
          <a:off x="0" y="0"/>
          <a:ext cx="0" cy="0"/>
          <a:chOff x="0" y="0"/>
          <a:chExt cx="0" cy="0"/>
        </a:xfrm>
      </p:grpSpPr>
      <p:sp>
        <p:nvSpPr>
          <p:cNvPr id="9" name="Subtitle">
            <a:extLst>
              <a:ext uri="{FF2B5EF4-FFF2-40B4-BE49-F238E27FC236}">
                <a16:creationId xmlns:a16="http://schemas.microsoft.com/office/drawing/2014/main" id="{6957406C-CA6F-47F8-9FC9-A15BE313C415}"/>
              </a:ext>
            </a:extLst>
          </p:cNvPr>
          <p:cNvSpPr>
            <a:spLocks noGrp="1"/>
          </p:cNvSpPr>
          <p:nvPr>
            <p:ph type="body" sz="quarter" idx="13" hasCustomPrompt="1"/>
          </p:nvPr>
        </p:nvSpPr>
        <p:spPr>
          <a:xfrm>
            <a:off x="281746" y="1206741"/>
            <a:ext cx="11529254" cy="381000"/>
          </a:xfrm>
        </p:spPr>
        <p:txBody>
          <a:bodyPr vert="horz" lIns="91440" tIns="91440" rIns="91440" bIns="91440" rtlCol="0" anchor="ctr">
            <a:noAutofit/>
          </a:bodyPr>
          <a:lstStyle>
            <a:lvl1pPr marL="0" indent="0">
              <a:buNone/>
              <a:defRPr sz="2400" baseline="0" dirty="0">
                <a:latin typeface="+mn-lt"/>
              </a:defRPr>
            </a:lvl1pPr>
          </a:lstStyle>
          <a:p>
            <a:pPr marL="182880" lvl="0" indent="-182880">
              <a:spcBef>
                <a:spcPts val="0"/>
              </a:spcBef>
            </a:pPr>
            <a:r>
              <a:rPr lang="en-US" dirty="0"/>
              <a:t>Click to add one-line subtitle</a:t>
            </a:r>
          </a:p>
        </p:txBody>
      </p:sp>
      <p:sp>
        <p:nvSpPr>
          <p:cNvPr id="10" name="Bar">
            <a:extLst>
              <a:ext uri="{FF2B5EF4-FFF2-40B4-BE49-F238E27FC236}">
                <a16:creationId xmlns:a16="http://schemas.microsoft.com/office/drawing/2014/main" id="{371489F8-FD72-440E-84EC-51D4A768BB5E}"/>
              </a:ext>
            </a:extLst>
          </p:cNvPr>
          <p:cNvSpPr/>
          <p:nvPr userDrawn="1"/>
        </p:nvSpPr>
        <p:spPr>
          <a:xfrm>
            <a:off x="385100" y="1663329"/>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18"/>
            </a:endParaRPr>
          </a:p>
        </p:txBody>
      </p:sp>
      <p:sp>
        <p:nvSpPr>
          <p:cNvPr id="22" name="Title">
            <a:extLst>
              <a:ext uri="{FF2B5EF4-FFF2-40B4-BE49-F238E27FC236}">
                <a16:creationId xmlns:a16="http://schemas.microsoft.com/office/drawing/2014/main" id="{5535819F-7681-4776-AE9B-BEAB22E80CFE}"/>
              </a:ext>
            </a:extLst>
          </p:cNvPr>
          <p:cNvSpPr>
            <a:spLocks noGrp="1"/>
          </p:cNvSpPr>
          <p:nvPr>
            <p:ph type="title" hasCustomPrompt="1"/>
          </p:nvPr>
        </p:nvSpPr>
        <p:spPr>
          <a:xfrm>
            <a:off x="289123" y="398368"/>
            <a:ext cx="11494890" cy="868680"/>
          </a:xfrm>
        </p:spPr>
        <p:txBody>
          <a:bodyPr anchor="b"/>
          <a:lstStyle>
            <a:lvl1pPr>
              <a:defRPr/>
            </a:lvl1pPr>
          </a:lstStyle>
          <a:p>
            <a:r>
              <a:rPr lang="en-US" dirty="0"/>
              <a:t>Click to Add</a:t>
            </a:r>
            <a:br>
              <a:rPr lang="en-US" dirty="0"/>
            </a:br>
            <a:r>
              <a:rPr lang="en-US" dirty="0"/>
              <a:t>Two-Line Title</a:t>
            </a:r>
          </a:p>
        </p:txBody>
      </p:sp>
      <p:sp>
        <p:nvSpPr>
          <p:cNvPr id="2" name="Footer Placeholder">
            <a:extLst>
              <a:ext uri="{FF2B5EF4-FFF2-40B4-BE49-F238E27FC236}">
                <a16:creationId xmlns:a16="http://schemas.microsoft.com/office/drawing/2014/main" id="{4EE71AD2-3B17-4BBC-A780-3AEAE01E7470}"/>
              </a:ext>
            </a:extLst>
          </p:cNvPr>
          <p:cNvSpPr>
            <a:spLocks noGrp="1"/>
          </p:cNvSpPr>
          <p:nvPr>
            <p:ph type="ftr" sz="quarter" idx="14"/>
          </p:nvPr>
        </p:nvSpPr>
        <p:spPr>
          <a:xfrm>
            <a:off x="3088515" y="6129337"/>
            <a:ext cx="6014971" cy="411581"/>
          </a:xfrm>
          <a:prstGeom prst="rect">
            <a:avLst/>
          </a:prstGeom>
        </p:spPr>
        <p:txBody>
          <a:bodyPr/>
          <a:lstStyle/>
          <a:p>
            <a:r>
              <a:rPr lang="en-US" dirty="0"/>
              <a:t>Confidential | Authorized </a:t>
            </a:r>
          </a:p>
        </p:txBody>
      </p:sp>
      <p:sp>
        <p:nvSpPr>
          <p:cNvPr id="3" name="Slide Number Placeholder 2">
            <a:extLst>
              <a:ext uri="{FF2B5EF4-FFF2-40B4-BE49-F238E27FC236}">
                <a16:creationId xmlns:a16="http://schemas.microsoft.com/office/drawing/2014/main" id="{E89EC07F-823E-ECA2-DAA6-E153B2318172}"/>
              </a:ext>
            </a:extLst>
          </p:cNvPr>
          <p:cNvSpPr>
            <a:spLocks noGrp="1"/>
          </p:cNvSpPr>
          <p:nvPr>
            <p:ph type="sldNum" sz="quarter" idx="4"/>
          </p:nvPr>
        </p:nvSpPr>
        <p:spPr>
          <a:xfrm>
            <a:off x="11441841" y="6471115"/>
            <a:ext cx="684344" cy="365125"/>
          </a:xfrm>
          <a:prstGeom prst="rect">
            <a:avLst/>
          </a:prstGeom>
        </p:spPr>
        <p:txBody>
          <a:bodyPr/>
          <a:lstStyle>
            <a:lvl1pPr>
              <a:defRPr>
                <a:latin typeface="MetricHPE" panose="020B0503030202060203" pitchFamily="34" charset="0"/>
              </a:defRPr>
            </a:lvl1pPr>
          </a:lstStyle>
          <a:p>
            <a:pPr defTabSz="1088421">
              <a:buFontTx/>
              <a:buBlip>
                <a:blip r:embed="rId2"/>
              </a:buBlip>
            </a:pPr>
            <a:r>
              <a:rPr lang="en-US" dirty="0"/>
              <a:t>  </a:t>
            </a:r>
            <a:r>
              <a:rPr lang="en-US" sz="1400" dirty="0"/>
              <a:t> </a:t>
            </a:r>
            <a:fld id="{104FC826-72BB-4AF1-BA01-A94F7396A7DC}" type="slidenum">
              <a:rPr lang="en-US" sz="1400" smtClean="0">
                <a:solidFill>
                  <a:schemeClr val="tx1">
                    <a:lumMod val="50000"/>
                    <a:lumOff val="50000"/>
                  </a:schemeClr>
                </a:solidFill>
              </a:rPr>
              <a:pPr defTabSz="1088421">
                <a:buFontTx/>
                <a:buBlip>
                  <a:blip r:embed="rId2"/>
                </a:buBlip>
              </a:pPr>
              <a:t>‹#›</a:t>
            </a:fld>
            <a:endParaRPr lang="en-US" sz="1400" dirty="0">
              <a:solidFill>
                <a:schemeClr val="tx1">
                  <a:lumMod val="50000"/>
                  <a:lumOff val="50000"/>
                </a:schemeClr>
              </a:solidFill>
            </a:endParaRPr>
          </a:p>
        </p:txBody>
      </p:sp>
    </p:spTree>
    <p:extLst>
      <p:ext uri="{BB962C8B-B14F-4D97-AF65-F5344CB8AC3E}">
        <p14:creationId xmlns:p14="http://schemas.microsoft.com/office/powerpoint/2010/main" val="53852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Element">
            <a:extLst>
              <a:ext uri="{FF2B5EF4-FFF2-40B4-BE49-F238E27FC236}">
                <a16:creationId xmlns:a16="http://schemas.microsoft.com/office/drawing/2014/main" id="{C38F67B8-84E4-471A-83C2-5829945DB925}"/>
              </a:ext>
            </a:extLst>
          </p:cNvPr>
          <p:cNvSpPr>
            <a:spLocks noChangeAspect="1"/>
          </p:cNvSpPr>
          <p:nvPr/>
        </p:nvSpPr>
        <p:spPr>
          <a:xfrm>
            <a:off x="225490" y="6430113"/>
            <a:ext cx="951511" cy="272927"/>
          </a:xfrm>
          <a:custGeom>
            <a:avLst/>
            <a:gdLst>
              <a:gd name="connsiteX0" fmla="*/ 0 w 951511"/>
              <a:gd name="connsiteY0" fmla="*/ 0 h 272927"/>
              <a:gd name="connsiteX1" fmla="*/ 0 w 951511"/>
              <a:gd name="connsiteY1" fmla="*/ 272927 h 272927"/>
              <a:gd name="connsiteX2" fmla="*/ 0 w 951511"/>
              <a:gd name="connsiteY2" fmla="*/ 272927 h 272927"/>
              <a:gd name="connsiteX3" fmla="*/ 951511 w 951511"/>
              <a:gd name="connsiteY3" fmla="*/ 272927 h 272927"/>
              <a:gd name="connsiteX4" fmla="*/ 951511 w 951511"/>
              <a:gd name="connsiteY4" fmla="*/ 0 h 272927"/>
              <a:gd name="connsiteX5" fmla="*/ 0 w 951511"/>
              <a:gd name="connsiteY5" fmla="*/ 0 h 272927"/>
              <a:gd name="connsiteX6" fmla="*/ 891783 w 951511"/>
              <a:gd name="connsiteY6" fmla="*/ 214028 h 272927"/>
              <a:gd name="connsiteX7" fmla="*/ 59729 w 951511"/>
              <a:gd name="connsiteY7" fmla="*/ 214028 h 272927"/>
              <a:gd name="connsiteX8" fmla="*/ 59729 w 951511"/>
              <a:gd name="connsiteY8" fmla="*/ 59729 h 272927"/>
              <a:gd name="connsiteX9" fmla="*/ 892612 w 951511"/>
              <a:gd name="connsiteY9" fmla="*/ 59729 h 272927"/>
              <a:gd name="connsiteX10" fmla="*/ 892612 w 951511"/>
              <a:gd name="connsiteY10" fmla="*/ 214028 h 27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511" h="272927">
                <a:moveTo>
                  <a:pt x="0" y="0"/>
                </a:moveTo>
                <a:lnTo>
                  <a:pt x="0" y="272927"/>
                </a:lnTo>
                <a:lnTo>
                  <a:pt x="0" y="272927"/>
                </a:lnTo>
                <a:lnTo>
                  <a:pt x="951511" y="272927"/>
                </a:lnTo>
                <a:lnTo>
                  <a:pt x="951511" y="0"/>
                </a:lnTo>
                <a:lnTo>
                  <a:pt x="0" y="0"/>
                </a:lnTo>
                <a:close/>
                <a:moveTo>
                  <a:pt x="891783" y="214028"/>
                </a:moveTo>
                <a:lnTo>
                  <a:pt x="59729" y="214028"/>
                </a:lnTo>
                <a:lnTo>
                  <a:pt x="59729" y="59729"/>
                </a:lnTo>
                <a:lnTo>
                  <a:pt x="892612" y="59729"/>
                </a:lnTo>
                <a:lnTo>
                  <a:pt x="892612" y="214028"/>
                </a:lnTo>
                <a:close/>
              </a:path>
            </a:pathLst>
          </a:custGeom>
          <a:solidFill>
            <a:srgbClr val="01A982"/>
          </a:solidFill>
          <a:ln w="8283" cap="flat">
            <a:noFill/>
            <a:prstDash val="solid"/>
            <a:miter/>
          </a:ln>
        </p:spPr>
        <p:txBody>
          <a:bodyPr rtlCol="0" anchor="ctr"/>
          <a:lstStyle/>
          <a:p>
            <a:endParaRPr lang="en-US" dirty="0"/>
          </a:p>
        </p:txBody>
      </p:sp>
      <p:sp>
        <p:nvSpPr>
          <p:cNvPr id="3" name="Text Placeholder"/>
          <p:cNvSpPr>
            <a:spLocks noGrp="1"/>
          </p:cNvSpPr>
          <p:nvPr>
            <p:ph type="body" idx="1"/>
          </p:nvPr>
        </p:nvSpPr>
        <p:spPr>
          <a:xfrm>
            <a:off x="285909" y="998682"/>
            <a:ext cx="11498104" cy="4571999"/>
          </a:xfrm>
          <a:prstGeom prst="rect">
            <a:avLst/>
          </a:prstGeom>
          <a:ln w="57150">
            <a:noFill/>
            <a:miter lim="800000"/>
          </a:ln>
        </p:spPr>
        <p:txBody>
          <a:bodyPr vert="horz" lIns="91440" tIns="9144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p:cNvSpPr>
            <a:spLocks noGrp="1"/>
          </p:cNvSpPr>
          <p:nvPr>
            <p:ph type="title"/>
          </p:nvPr>
        </p:nvSpPr>
        <p:spPr>
          <a:xfrm>
            <a:off x="285743" y="391852"/>
            <a:ext cx="11498270" cy="401362"/>
          </a:xfrm>
          <a:prstGeom prst="rect">
            <a:avLst/>
          </a:prstGeom>
          <a:ln w="57150">
            <a:noFill/>
            <a:miter lim="800000"/>
          </a:ln>
        </p:spPr>
        <p:txBody>
          <a:bodyPr vert="horz" lIns="91440" tIns="91440" rIns="91440" bIns="91440" rtlCol="0" anchor="ctr" anchorCtr="0">
            <a:noAutofit/>
          </a:body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F1D115C1-141A-BA24-2203-15C7FD242B84}"/>
              </a:ext>
            </a:extLst>
          </p:cNvPr>
          <p:cNvSpPr>
            <a:spLocks noGrp="1"/>
          </p:cNvSpPr>
          <p:nvPr>
            <p:ph type="sldNum" sz="quarter" idx="4"/>
          </p:nvPr>
        </p:nvSpPr>
        <p:spPr>
          <a:xfrm>
            <a:off x="11441841" y="6471115"/>
            <a:ext cx="684344" cy="365125"/>
          </a:xfrm>
          <a:prstGeom prst="rect">
            <a:avLst/>
          </a:prstGeom>
        </p:spPr>
        <p:txBody>
          <a:bodyPr/>
          <a:lstStyle>
            <a:lvl1pPr>
              <a:defRPr>
                <a:latin typeface="MetricHPE" panose="020B0503030202060203" pitchFamily="34" charset="0"/>
              </a:defRPr>
            </a:lvl1pPr>
          </a:lstStyle>
          <a:p>
            <a:pPr defTabSz="1088421">
              <a:buFontTx/>
              <a:buBlip>
                <a:blip r:embed="rId21"/>
              </a:buBlip>
            </a:pPr>
            <a:r>
              <a:rPr lang="en-US" dirty="0"/>
              <a:t>  </a:t>
            </a:r>
            <a:r>
              <a:rPr lang="en-US" sz="1400" dirty="0"/>
              <a:t> </a:t>
            </a:r>
            <a:fld id="{104FC826-72BB-4AF1-BA01-A94F7396A7DC}" type="slidenum">
              <a:rPr lang="en-US" sz="1400" smtClean="0">
                <a:solidFill>
                  <a:schemeClr val="tx1">
                    <a:lumMod val="50000"/>
                    <a:lumOff val="50000"/>
                  </a:schemeClr>
                </a:solidFill>
              </a:rPr>
              <a:pPr defTabSz="1088421">
                <a:buFontTx/>
                <a:buBlip>
                  <a:blip r:embed="rId21"/>
                </a:buBlip>
              </a:pPr>
              <a:t>‹#›</a:t>
            </a:fld>
            <a:endParaRPr lang="en-US" sz="1400" dirty="0">
              <a:solidFill>
                <a:schemeClr val="tx1">
                  <a:lumMod val="50000"/>
                  <a:lumOff val="50000"/>
                </a:schemeClr>
              </a:solidFill>
            </a:endParaRPr>
          </a:p>
        </p:txBody>
      </p:sp>
      <p:sp>
        <p:nvSpPr>
          <p:cNvPr id="6" name="Footer Placeholder">
            <a:extLst>
              <a:ext uri="{FF2B5EF4-FFF2-40B4-BE49-F238E27FC236}">
                <a16:creationId xmlns:a16="http://schemas.microsoft.com/office/drawing/2014/main" id="{B9A53014-7BCF-56CB-0D41-51A3A5B93A40}"/>
              </a:ext>
            </a:extLst>
          </p:cNvPr>
          <p:cNvSpPr>
            <a:spLocks noGrp="1"/>
          </p:cNvSpPr>
          <p:nvPr>
            <p:ph type="ftr" sz="quarter" idx="3"/>
          </p:nvPr>
        </p:nvSpPr>
        <p:spPr>
          <a:xfrm>
            <a:off x="5218067" y="6557379"/>
            <a:ext cx="1755866" cy="278861"/>
          </a:xfrm>
          <a:prstGeom prst="rect">
            <a:avLst/>
          </a:prstGeom>
        </p:spPr>
        <p:txBody>
          <a:bodyPr vert="horz" lIns="90000" tIns="0" rIns="90000" bIns="0" rtlCol="0" anchor="b"/>
          <a:lstStyle>
            <a:lvl1pPr algn="ctr">
              <a:lnSpc>
                <a:spcPct val="90000"/>
              </a:lnSpc>
              <a:defRPr sz="1200" cap="none" baseline="0">
                <a:solidFill>
                  <a:schemeClr val="tx1"/>
                </a:solidFill>
                <a:latin typeface="+mn-lt"/>
              </a:defRPr>
            </a:lvl1pPr>
          </a:lstStyle>
          <a:p>
            <a:r>
              <a:rPr lang="en-US"/>
              <a:t>Confidential | Authorized </a:t>
            </a:r>
            <a:endParaRPr lang="en-US" dirty="0"/>
          </a:p>
        </p:txBody>
      </p:sp>
    </p:spTree>
    <p:extLst>
      <p:ext uri="{BB962C8B-B14F-4D97-AF65-F5344CB8AC3E}">
        <p14:creationId xmlns:p14="http://schemas.microsoft.com/office/powerpoint/2010/main" val="255665123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650"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5" r:id="rId15"/>
    <p:sldLayoutId id="2147483755" r:id="rId16"/>
    <p:sldLayoutId id="2147483765" r:id="rId17"/>
    <p:sldLayoutId id="2147483773" r:id="rId18"/>
    <p:sldLayoutId id="2147483776"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cap="none"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tx1"/>
          </a:solidFill>
          <a:latin typeface="+mn-lt"/>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tx1"/>
          </a:solidFill>
          <a:latin typeface="+mn-lt"/>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n-lt"/>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17">
          <p15:clr>
            <a:srgbClr val="F26B43"/>
          </p15:clr>
        </p15:guide>
        <p15:guide id="3" pos="240">
          <p15:clr>
            <a:srgbClr val="F26B43"/>
          </p15:clr>
        </p15:guide>
        <p15:guide id="4" pos="7423">
          <p15:clr>
            <a:srgbClr val="F26B43"/>
          </p15:clr>
        </p15:guide>
        <p15:guide id="5" orient="horz" pos="432">
          <p15:clr>
            <a:srgbClr val="F26B43"/>
          </p15:clr>
        </p15:guide>
        <p15:guide id="6" orient="horz" pos="3884">
          <p15:clr>
            <a:srgbClr val="F26B43"/>
          </p15:clr>
        </p15:guide>
        <p15:guide id="7" orient="horz" pos="1440">
          <p15:clr>
            <a:srgbClr val="F26B43"/>
          </p15:clr>
        </p15:guide>
        <p15:guide id="8" orient="horz" pos="2880">
          <p15:clr>
            <a:srgbClr val="F26B43"/>
          </p15:clr>
        </p15:guide>
        <p15:guide id="9" pos="2568">
          <p15:clr>
            <a:srgbClr val="F26B43"/>
          </p15:clr>
        </p15:guide>
        <p15:guide id="10" pos="5112">
          <p15:clr>
            <a:srgbClr val="F26B43"/>
          </p15:clr>
        </p15:guide>
        <p15:guide id="11" orient="horz" pos="41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95DE55-0A05-C045-F5F7-1ECCD1A853A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7" name="Subtitle 6">
            <a:extLst>
              <a:ext uri="{FF2B5EF4-FFF2-40B4-BE49-F238E27FC236}">
                <a16:creationId xmlns:a16="http://schemas.microsoft.com/office/drawing/2014/main" id="{C9B270F5-290E-5143-B031-343917281F7C}"/>
              </a:ext>
            </a:extLst>
          </p:cNvPr>
          <p:cNvSpPr>
            <a:spLocks noGrp="1"/>
          </p:cNvSpPr>
          <p:nvPr>
            <p:ph type="subTitle" idx="1"/>
          </p:nvPr>
        </p:nvSpPr>
        <p:spPr>
          <a:xfrm>
            <a:off x="1099647" y="115935"/>
            <a:ext cx="10027416" cy="4007260"/>
          </a:xfrm>
          <a:effectLst>
            <a:outerShdw blurRad="50800" dist="38100" dir="2700000" algn="tl" rotWithShape="0">
              <a:prstClr val="black">
                <a:alpha val="40000"/>
              </a:prstClr>
            </a:outerShdw>
          </a:effectLst>
        </p:spPr>
        <p:txBody>
          <a:bodyPr>
            <a:noAutofit/>
          </a:bodyPr>
          <a:lstStyle/>
          <a:p>
            <a:r>
              <a:rPr lang="en-US" sz="6000" b="1" dirty="0">
                <a:latin typeface="MetricHPE" panose="020B0503030202060203" pitchFamily="34" charset="0"/>
                <a:cs typeface="Calibri" panose="020F0502020204030204" pitchFamily="34" charset="0"/>
              </a:rPr>
              <a:t>The status of Lustre at HPE </a:t>
            </a:r>
          </a:p>
          <a:p>
            <a:br>
              <a:rPr lang="en-US" sz="3200" b="1" dirty="0">
                <a:latin typeface="MetricHPE" panose="020B0503030202060203" pitchFamily="34" charset="0"/>
                <a:cs typeface="Calibri" panose="020F0502020204030204" pitchFamily="34" charset="0"/>
              </a:rPr>
            </a:br>
            <a:r>
              <a:rPr lang="en-US" sz="3200" b="1" dirty="0">
                <a:latin typeface="MetricHPE" panose="020B0503030202060203" pitchFamily="34" charset="0"/>
                <a:cs typeface="Calibri" panose="020F0502020204030204" pitchFamily="34" charset="0"/>
              </a:rPr>
              <a:t> </a:t>
            </a:r>
            <a:r>
              <a:rPr lang="en-US" sz="6000" b="1" dirty="0">
                <a:latin typeface="MetricHPE" panose="020B0503030202060203" pitchFamily="34" charset="0"/>
                <a:cs typeface="Calibri" panose="020F0502020204030204" pitchFamily="34" charset="0"/>
              </a:rPr>
              <a:t>Advanced tiering, monitoring and other updates.</a:t>
            </a:r>
          </a:p>
        </p:txBody>
      </p:sp>
      <p:sp>
        <p:nvSpPr>
          <p:cNvPr id="4" name="Title 1">
            <a:extLst>
              <a:ext uri="{FF2B5EF4-FFF2-40B4-BE49-F238E27FC236}">
                <a16:creationId xmlns:a16="http://schemas.microsoft.com/office/drawing/2014/main" id="{CB5241C1-EF14-4151-8660-B4D87F2ACEB1}"/>
              </a:ext>
            </a:extLst>
          </p:cNvPr>
          <p:cNvSpPr txBox="1">
            <a:spLocks/>
          </p:cNvSpPr>
          <p:nvPr/>
        </p:nvSpPr>
        <p:spPr>
          <a:xfrm>
            <a:off x="1745763" y="1491401"/>
            <a:ext cx="8735189" cy="1934819"/>
          </a:xfrm>
          <a:prstGeom prst="rect">
            <a:avLst/>
          </a:prstGeom>
        </p:spPr>
        <p:txBody>
          <a:bodyPr vert="horz" lIns="0" tIns="0" rIns="0" bIns="0" rtlCol="0" anchor="ctr">
            <a:normAutofit fontScale="90000" lnSpcReduction="10000"/>
          </a:bodyPr>
          <a:lstStyle>
            <a:lvl1pPr algn="ctr" defTabSz="914400" rtl="0" eaLnBrk="1" latinLnBrk="0" hangingPunct="1">
              <a:lnSpc>
                <a:spcPct val="85000"/>
              </a:lnSpc>
              <a:spcBef>
                <a:spcPct val="0"/>
              </a:spcBef>
              <a:buNone/>
              <a:defRPr lang="en-US" sz="3600" b="1" kern="1200" spc="-30" baseline="0" dirty="0">
                <a:solidFill>
                  <a:schemeClr val="accent5"/>
                </a:solidFill>
                <a:latin typeface="Arial" pitchFamily="34" charset="0"/>
                <a:ea typeface="+mj-ea"/>
                <a:cs typeface="Arial" pitchFamily="34" charset="0"/>
              </a:defRPr>
            </a:lvl1pPr>
          </a:lstStyle>
          <a:p>
            <a:pPr>
              <a:defRPr/>
            </a:pPr>
            <a:r>
              <a:rPr sz="4800">
                <a:solidFill>
                  <a:srgbClr val="005189"/>
                </a:solidFill>
              </a:rPr>
              <a:t>           </a:t>
            </a:r>
            <a:br>
              <a:rPr sz="4800">
                <a:solidFill>
                  <a:srgbClr val="005189"/>
                </a:solidFill>
              </a:rPr>
            </a:br>
            <a:br>
              <a:rPr sz="4800">
                <a:solidFill>
                  <a:srgbClr val="005189"/>
                </a:solidFill>
              </a:rPr>
            </a:br>
            <a:br>
              <a:rPr sz="4800">
                <a:solidFill>
                  <a:srgbClr val="005189"/>
                </a:solidFill>
              </a:rPr>
            </a:br>
            <a:endParaRPr sz="2933" b="0">
              <a:solidFill>
                <a:prstClr val="black">
                  <a:lumMod val="50000"/>
                  <a:lumOff val="50000"/>
                </a:prstClr>
              </a:solidFill>
            </a:endParaRPr>
          </a:p>
        </p:txBody>
      </p:sp>
      <p:pic>
        <p:nvPicPr>
          <p:cNvPr id="10" name="Picture 9">
            <a:extLst>
              <a:ext uri="{FF2B5EF4-FFF2-40B4-BE49-F238E27FC236}">
                <a16:creationId xmlns:a16="http://schemas.microsoft.com/office/drawing/2014/main" id="{B86A111B-3D50-5940-969D-EC663C7C0D3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52608" y="6140701"/>
            <a:ext cx="1721495" cy="495011"/>
          </a:xfrm>
          <a:prstGeom prst="rect">
            <a:avLst/>
          </a:prstGeom>
        </p:spPr>
      </p:pic>
      <p:sp>
        <p:nvSpPr>
          <p:cNvPr id="3" name="TextBox 2">
            <a:extLst>
              <a:ext uri="{FF2B5EF4-FFF2-40B4-BE49-F238E27FC236}">
                <a16:creationId xmlns:a16="http://schemas.microsoft.com/office/drawing/2014/main" id="{E47AEE29-3E42-8CC6-3A33-63E60D2A95D7}"/>
              </a:ext>
            </a:extLst>
          </p:cNvPr>
          <p:cNvSpPr txBox="1"/>
          <p:nvPr/>
        </p:nvSpPr>
        <p:spPr>
          <a:xfrm>
            <a:off x="321216" y="4820169"/>
            <a:ext cx="6174557" cy="1620652"/>
          </a:xfrm>
          <a:prstGeom prst="rect">
            <a:avLst/>
          </a:prstGeom>
          <a:noFill/>
          <a:ln w="57150">
            <a:noFill/>
            <a:miter lim="800000"/>
          </a:ln>
        </p:spPr>
        <p:txBody>
          <a:bodyPr wrap="none" lIns="90000" tIns="90000" rIns="90000" bIns="90000" rtlCol="0" anchor="ctr" anchorCtr="0">
            <a:noAutofit/>
          </a:bodyPr>
          <a:lstStyle/>
          <a:p>
            <a:pPr marL="0" indent="0">
              <a:lnSpc>
                <a:spcPct val="90000"/>
              </a:lnSpc>
              <a:spcBef>
                <a:spcPts val="400"/>
              </a:spcBef>
              <a:buFont typeface="MetricHPE" panose="020B0503030202060203" pitchFamily="34" charset="0"/>
              <a:buNone/>
            </a:pPr>
            <a:r>
              <a:rPr lang="en-SE" sz="4000" dirty="0">
                <a:solidFill>
                  <a:schemeClr val="bg1"/>
                </a:solidFill>
                <a:effectLst>
                  <a:outerShdw blurRad="50800" dist="38100" dir="2700000" algn="tl" rotWithShape="0">
                    <a:prstClr val="black">
                      <a:alpha val="40000"/>
                    </a:prstClr>
                  </a:outerShdw>
                </a:effectLst>
              </a:rPr>
              <a:t>Torben Kling Petersen, PhD</a:t>
            </a:r>
          </a:p>
          <a:p>
            <a:pPr marL="0" indent="0">
              <a:lnSpc>
                <a:spcPct val="90000"/>
              </a:lnSpc>
              <a:spcBef>
                <a:spcPts val="400"/>
              </a:spcBef>
              <a:buFont typeface="MetricHPE" panose="020B0503030202060203" pitchFamily="34" charset="0"/>
              <a:buNone/>
            </a:pPr>
            <a:r>
              <a:rPr lang="en-SE" sz="2800" dirty="0">
                <a:solidFill>
                  <a:schemeClr val="bg1"/>
                </a:solidFill>
                <a:effectLst>
                  <a:outerShdw blurRad="50800" dist="38100" dir="2700000" algn="tl" rotWithShape="0">
                    <a:prstClr val="black">
                      <a:alpha val="40000"/>
                    </a:prstClr>
                  </a:outerShdw>
                </a:effectLst>
              </a:rPr>
              <a:t>Distinguished Technologist</a:t>
            </a:r>
          </a:p>
          <a:p>
            <a:pPr marL="0" indent="0">
              <a:lnSpc>
                <a:spcPct val="90000"/>
              </a:lnSpc>
              <a:spcBef>
                <a:spcPts val="400"/>
              </a:spcBef>
              <a:buFont typeface="MetricHPE" panose="020B0503030202060203" pitchFamily="34" charset="0"/>
              <a:buNone/>
            </a:pPr>
            <a:r>
              <a:rPr lang="en-SE" sz="2800" dirty="0">
                <a:solidFill>
                  <a:schemeClr val="bg1"/>
                </a:solidFill>
                <a:effectLst>
                  <a:outerShdw blurRad="50800" dist="38100" dir="2700000" algn="tl" rotWithShape="0">
                    <a:prstClr val="black">
                      <a:alpha val="40000"/>
                    </a:prstClr>
                  </a:outerShdw>
                </a:effectLst>
              </a:rPr>
              <a:t>HP</a:t>
            </a:r>
            <a:r>
              <a:rPr lang="en-US" sz="2800" dirty="0">
                <a:solidFill>
                  <a:schemeClr val="bg1"/>
                </a:solidFill>
                <a:effectLst>
                  <a:outerShdw blurRad="50800" dist="38100" dir="2700000" algn="tl" rotWithShape="0">
                    <a:prstClr val="black">
                      <a:alpha val="40000"/>
                    </a:prstClr>
                  </a:outerShdw>
                </a:effectLst>
              </a:rPr>
              <a:t>C &amp; AI</a:t>
            </a:r>
            <a:r>
              <a:rPr lang="en-SE" sz="2800" dirty="0">
                <a:solidFill>
                  <a:schemeClr val="bg1"/>
                </a:solidFill>
                <a:effectLst>
                  <a:outerShdw blurRad="50800" dist="38100" dir="2700000" algn="tl" rotWithShape="0">
                    <a:prstClr val="black">
                      <a:alpha val="40000"/>
                    </a:prstClr>
                  </a:outerShdw>
                </a:effectLst>
              </a:rPr>
              <a:t> BU</a:t>
            </a:r>
          </a:p>
        </p:txBody>
      </p:sp>
    </p:spTree>
    <p:extLst>
      <p:ext uri="{BB962C8B-B14F-4D97-AF65-F5344CB8AC3E}">
        <p14:creationId xmlns:p14="http://schemas.microsoft.com/office/powerpoint/2010/main" val="419008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F4D87-D601-FB1D-B3E6-118F87554CDA}"/>
              </a:ext>
            </a:extLst>
          </p:cNvPr>
          <p:cNvSpPr>
            <a:spLocks noGrp="1"/>
          </p:cNvSpPr>
          <p:nvPr>
            <p:ph type="title"/>
          </p:nvPr>
        </p:nvSpPr>
        <p:spPr/>
        <p:txBody>
          <a:bodyPr/>
          <a:lstStyle/>
          <a:p>
            <a:r>
              <a:rPr lang="en-US" b="1" dirty="0">
                <a:latin typeface="MetricHPE"/>
              </a:rPr>
              <a:t>Datapath API Deployment and Access Details - Current</a:t>
            </a:r>
            <a:endParaRPr lang="en-US" b="1" dirty="0"/>
          </a:p>
        </p:txBody>
      </p:sp>
      <p:sp>
        <p:nvSpPr>
          <p:cNvPr id="3" name="Text Placeholder 2">
            <a:extLst>
              <a:ext uri="{FF2B5EF4-FFF2-40B4-BE49-F238E27FC236}">
                <a16:creationId xmlns:a16="http://schemas.microsoft.com/office/drawing/2014/main" id="{0D0468CA-39F8-0172-D103-3FFDC7C4C3E4}"/>
              </a:ext>
            </a:extLst>
          </p:cNvPr>
          <p:cNvSpPr>
            <a:spLocks noGrp="1"/>
          </p:cNvSpPr>
          <p:nvPr>
            <p:ph type="body" sz="quarter" idx="17"/>
          </p:nvPr>
        </p:nvSpPr>
        <p:spPr>
          <a:xfrm>
            <a:off x="389696" y="1020228"/>
            <a:ext cx="11422062" cy="5450323"/>
          </a:xfrm>
        </p:spPr>
        <p:txBody>
          <a:bodyPr vert="horz" lIns="0" tIns="0" rIns="0" bIns="0" rtlCol="0" anchor="t">
            <a:normAutofit lnSpcReduction="10000"/>
          </a:bodyPr>
          <a:lstStyle/>
          <a:p>
            <a:r>
              <a:rPr lang="en-US" dirty="0">
                <a:latin typeface="MetricHPE"/>
              </a:rPr>
              <a:t>API deployed on </a:t>
            </a:r>
            <a:r>
              <a:rPr lang="en-US" dirty="0" err="1">
                <a:latin typeface="MetricHPE"/>
              </a:rPr>
              <a:t>mgmt</a:t>
            </a:r>
            <a:r>
              <a:rPr lang="en-US" dirty="0">
                <a:latin typeface="MetricHPE"/>
              </a:rPr>
              <a:t> nodes is a set of n </a:t>
            </a:r>
            <a:r>
              <a:rPr lang="en-US" dirty="0" err="1">
                <a:latin typeface="MetricHPE"/>
              </a:rPr>
              <a:t>systemd</a:t>
            </a:r>
            <a:r>
              <a:rPr lang="en-US" dirty="0">
                <a:latin typeface="MetricHPE"/>
              </a:rPr>
              <a:t> services managed by HA as an active/standby group</a:t>
            </a:r>
          </a:p>
          <a:p>
            <a:pPr lvl="1"/>
            <a:r>
              <a:rPr lang="en-US" dirty="0">
                <a:latin typeface="MetricHPE"/>
              </a:rPr>
              <a:t>Active on </a:t>
            </a:r>
            <a:r>
              <a:rPr lang="en-US" dirty="0" err="1">
                <a:latin typeface="MetricHPE"/>
              </a:rPr>
              <a:t>mgmt</a:t>
            </a:r>
            <a:r>
              <a:rPr lang="en-US" dirty="0">
                <a:latin typeface="MetricHPE"/>
              </a:rPr>
              <a:t>=primary node, standby on </a:t>
            </a:r>
            <a:r>
              <a:rPr lang="en-US" dirty="0" err="1">
                <a:latin typeface="MetricHPE"/>
              </a:rPr>
              <a:t>mgmt</a:t>
            </a:r>
            <a:r>
              <a:rPr lang="en-US" dirty="0">
                <a:latin typeface="MetricHPE"/>
              </a:rPr>
              <a:t>=secondary node</a:t>
            </a:r>
          </a:p>
          <a:p>
            <a:pPr lvl="1"/>
            <a:r>
              <a:rPr lang="en-US" dirty="0">
                <a:latin typeface="MetricHPE"/>
              </a:rPr>
              <a:t>Follows failover / failback of md64-group </a:t>
            </a:r>
          </a:p>
          <a:p>
            <a:pPr lvl="1"/>
            <a:endParaRPr lang="en-US" dirty="0">
              <a:latin typeface="MetricHPE"/>
            </a:endParaRPr>
          </a:p>
          <a:p>
            <a:pPr marL="0" indent="0">
              <a:buNone/>
            </a:pPr>
            <a:endParaRPr lang="en-US" dirty="0"/>
          </a:p>
          <a:p>
            <a:endParaRPr lang="en-US" dirty="0"/>
          </a:p>
          <a:p>
            <a:endParaRPr lang="en-US" dirty="0"/>
          </a:p>
          <a:p>
            <a:pPr marL="0" indent="0">
              <a:buNone/>
            </a:pPr>
            <a:endParaRPr lang="en-US" dirty="0"/>
          </a:p>
          <a:p>
            <a:endParaRPr lang="en-US" sz="1200" dirty="0"/>
          </a:p>
          <a:p>
            <a:pPr lvl="1"/>
            <a:r>
              <a:rPr lang="en-US" dirty="0">
                <a:latin typeface="MetricHPE"/>
              </a:rPr>
              <a:t>Accessible over HTTPS via port :8081 across the public, internal </a:t>
            </a:r>
            <a:r>
              <a:rPr lang="en-US" dirty="0" err="1">
                <a:latin typeface="MetricHPE"/>
              </a:rPr>
              <a:t>mgmt</a:t>
            </a:r>
            <a:r>
              <a:rPr lang="en-US" dirty="0">
                <a:latin typeface="MetricHPE"/>
              </a:rPr>
              <a:t>, and localhost networks</a:t>
            </a:r>
          </a:p>
          <a:p>
            <a:pPr lvl="1"/>
            <a:r>
              <a:rPr lang="en-US" dirty="0">
                <a:latin typeface="MetricHPE"/>
              </a:rPr>
              <a:t>Use same self signed cert/key that other CS components behind TLS use</a:t>
            </a:r>
          </a:p>
          <a:p>
            <a:pPr lvl="1"/>
            <a:r>
              <a:rPr lang="en-US" dirty="0">
                <a:latin typeface="MetricHPE"/>
              </a:rPr>
              <a:t>Users may upload their own CA signed certs if they choose</a:t>
            </a:r>
          </a:p>
          <a:p>
            <a:r>
              <a:rPr lang="en-US" dirty="0">
                <a:latin typeface="MetricHPE"/>
              </a:rPr>
              <a:t>Accessible for valid ClusterStor admins users that have been granted an access token</a:t>
            </a:r>
          </a:p>
          <a:p>
            <a:pPr lvl="1"/>
            <a:r>
              <a:rPr lang="en-US" dirty="0">
                <a:latin typeface="MetricHPE"/>
              </a:rPr>
              <a:t>Token granted via a POST request to /redfish/v1/</a:t>
            </a:r>
            <a:r>
              <a:rPr lang="en-US" dirty="0" err="1">
                <a:latin typeface="MetricHPE"/>
              </a:rPr>
              <a:t>SessionService</a:t>
            </a:r>
            <a:r>
              <a:rPr lang="en-US" dirty="0">
                <a:latin typeface="MetricHPE"/>
              </a:rPr>
              <a:t>/Sessions to create a Session</a:t>
            </a:r>
          </a:p>
          <a:p>
            <a:pPr lvl="1"/>
            <a:r>
              <a:rPr lang="en-US" dirty="0">
                <a:latin typeface="MetricHPE"/>
              </a:rPr>
              <a:t>POST request body contains user credentials </a:t>
            </a:r>
            <a:endParaRPr lang="en-US" dirty="0"/>
          </a:p>
          <a:p>
            <a:pPr lvl="1"/>
            <a:r>
              <a:rPr lang="en-US" dirty="0">
                <a:latin typeface="MetricHPE"/>
              </a:rPr>
              <a:t>Credentials validated against local cluster LDAP instance</a:t>
            </a:r>
          </a:p>
          <a:p>
            <a:pPr lvl="1"/>
            <a:r>
              <a:rPr lang="en-US" dirty="0">
                <a:latin typeface="MetricHPE"/>
              </a:rPr>
              <a:t>If accepted, response header contains valid JWT </a:t>
            </a:r>
            <a:endParaRPr lang="en-US" dirty="0"/>
          </a:p>
          <a:p>
            <a:pPr lvl="1"/>
            <a:r>
              <a:rPr lang="en-US" dirty="0">
                <a:latin typeface="MetricHPE"/>
              </a:rPr>
              <a:t>Token passed in subsequent request header in order to access API</a:t>
            </a:r>
          </a:p>
        </p:txBody>
      </p:sp>
      <p:sp>
        <p:nvSpPr>
          <p:cNvPr id="5" name="Slide Number Placeholder 4">
            <a:extLst>
              <a:ext uri="{FF2B5EF4-FFF2-40B4-BE49-F238E27FC236}">
                <a16:creationId xmlns:a16="http://schemas.microsoft.com/office/drawing/2014/main" id="{F85086E8-CF6C-6D06-FCF4-B6957D2BDA9F}"/>
              </a:ext>
            </a:extLst>
          </p:cNvPr>
          <p:cNvSpPr>
            <a:spLocks noGrp="1"/>
          </p:cNvSpPr>
          <p:nvPr>
            <p:ph type="sldNum" sz="quarter" idx="4294967295"/>
          </p:nvPr>
        </p:nvSpPr>
        <p:spPr>
          <a:xfrm>
            <a:off x="11507788" y="6302375"/>
            <a:ext cx="684212"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3"/>
              </a:buBlip>
              <a:defRPr sz="2000" kern="1200" cap="all" normalizeH="0" baseline="1000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21">
              <a:buFontTx/>
              <a:buBlip>
                <a:blip r:embed="rId4"/>
              </a:buBlip>
            </a:pPr>
            <a:fld id="{104FC826-72BB-4AF1-BA01-A94F7396A7DC}" type="slidenum">
              <a:rPr lang="en-US" smtClean="0"/>
              <a:pPr defTabSz="1088421">
                <a:buFontTx/>
                <a:buBlip>
                  <a:blip r:embed="rId4"/>
                </a:buBlip>
              </a:pPr>
              <a:t>10</a:t>
            </a:fld>
            <a:endParaRPr lang="en-US"/>
          </a:p>
        </p:txBody>
      </p:sp>
      <p:sp>
        <p:nvSpPr>
          <p:cNvPr id="7" name="TextBox 6">
            <a:extLst>
              <a:ext uri="{FF2B5EF4-FFF2-40B4-BE49-F238E27FC236}">
                <a16:creationId xmlns:a16="http://schemas.microsoft.com/office/drawing/2014/main" id="{95638C5B-760D-C10A-1157-015AE9A23900}"/>
              </a:ext>
            </a:extLst>
          </p:cNvPr>
          <p:cNvSpPr txBox="1"/>
          <p:nvPr/>
        </p:nvSpPr>
        <p:spPr>
          <a:xfrm>
            <a:off x="389696" y="1949652"/>
            <a:ext cx="8958943" cy="1569660"/>
          </a:xfrm>
          <a:prstGeom prst="rect">
            <a:avLst/>
          </a:prstGeom>
          <a:noFill/>
          <a:ln w="57150">
            <a:noFill/>
            <a:miter lim="800000"/>
          </a:ln>
        </p:spPr>
        <p:txBody>
          <a:bodyPr wrap="square">
            <a:spAutoFit/>
          </a:bodyPr>
          <a:lstStyle/>
          <a:p>
            <a:r>
              <a:rPr lang="en-SE" sz="1200" dirty="0">
                <a:latin typeface="Courier New" panose="02070309020205020404" pitchFamily="49" charset="0"/>
                <a:cs typeface="Courier New" panose="02070309020205020404" pitchFamily="49" charset="0"/>
              </a:rPr>
              <a:t> * Resource Group: grp-rfsf-api:</a:t>
            </a:r>
          </a:p>
          <a:p>
            <a:r>
              <a:rPr lang="en-SE" sz="1200" dirty="0">
                <a:latin typeface="Courier New" panose="02070309020205020404" pitchFamily="49" charset="0"/>
                <a:cs typeface="Courier New" panose="02070309020205020404" pitchFamily="49" charset="0"/>
              </a:rPr>
              <a:t>    * prm-dp-api        (systemd:dp-api):        Started cstor1n00</a:t>
            </a:r>
          </a:p>
          <a:p>
            <a:r>
              <a:rPr lang="en-SE" sz="1200" dirty="0">
                <a:latin typeface="Courier New" panose="02070309020205020404" pitchFamily="49" charset="0"/>
                <a:cs typeface="Courier New" panose="02070309020205020404" pitchFamily="49" charset="0"/>
              </a:rPr>
              <a:t>    * prm-hw-ec         (systemd:hw-ec):         Started cstor1n00</a:t>
            </a:r>
          </a:p>
          <a:p>
            <a:r>
              <a:rPr lang="en-SE" sz="1200" dirty="0">
                <a:latin typeface="Courier New" panose="02070309020205020404" pitchFamily="49" charset="0"/>
                <a:cs typeface="Courier New" panose="02070309020205020404" pitchFamily="49" charset="0"/>
              </a:rPr>
              <a:t>    * prm-dm-mgmt-ec    (systemd:dm-mgmt-ec):    Started cstor1n00</a:t>
            </a:r>
          </a:p>
          <a:p>
            <a:r>
              <a:rPr lang="en-SE" sz="1200" dirty="0">
                <a:latin typeface="Courier New" panose="02070309020205020404" pitchFamily="49" charset="0"/>
                <a:cs typeface="Courier New" panose="02070309020205020404" pitchFamily="49" charset="0"/>
              </a:rPr>
              <a:t>    * prm-fs-mgmt-ec    (systemd:fs-mgmt-ec):    Started cstor1n00</a:t>
            </a:r>
          </a:p>
          <a:p>
            <a:r>
              <a:rPr lang="en-SE" sz="1200" dirty="0">
                <a:latin typeface="Courier New" panose="02070309020205020404" pitchFamily="49" charset="0"/>
                <a:cs typeface="Courier New" panose="02070309020205020404" pitchFamily="49" charset="0"/>
              </a:rPr>
              <a:t>    * prm-raid-mgmt-ec  (systemd:raid-mgmt-ec):  Started cstor1n00</a:t>
            </a:r>
          </a:p>
          <a:p>
            <a:r>
              <a:rPr lang="en-SE" sz="1200" dirty="0">
                <a:latin typeface="Courier New" panose="02070309020205020404" pitchFamily="49" charset="0"/>
                <a:cs typeface="Courier New" panose="02070309020205020404" pitchFamily="49" charset="0"/>
              </a:rPr>
              <a:t>    * prm-monitoring-ec (systemd:monitoring-ec): Started cstor1n00</a:t>
            </a:r>
          </a:p>
          <a:p>
            <a:r>
              <a:rPr lang="en-SE" sz="1200" dirty="0">
                <a:latin typeface="Courier New" panose="02070309020205020404" pitchFamily="49" charset="0"/>
                <a:cs typeface="Courier New" panose="02070309020205020404" pitchFamily="49" charset="0"/>
              </a:rPr>
              <a:t>    * prm-tiering-ec    (systemd:tiering-ec):    Started cstor1n00</a:t>
            </a:r>
          </a:p>
        </p:txBody>
      </p:sp>
    </p:spTree>
    <p:extLst>
      <p:ext uri="{BB962C8B-B14F-4D97-AF65-F5344CB8AC3E}">
        <p14:creationId xmlns:p14="http://schemas.microsoft.com/office/powerpoint/2010/main" val="314579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CCB5-01A0-0C4D-013E-B090F3948370}"/>
              </a:ext>
            </a:extLst>
          </p:cNvPr>
          <p:cNvSpPr>
            <a:spLocks noGrp="1"/>
          </p:cNvSpPr>
          <p:nvPr>
            <p:ph type="title"/>
          </p:nvPr>
        </p:nvSpPr>
        <p:spPr/>
        <p:txBody>
          <a:bodyPr/>
          <a:lstStyle/>
          <a:p>
            <a:r>
              <a:rPr lang="en-US">
                <a:latin typeface="MetricHPE"/>
              </a:rPr>
              <a:t>Request data flow - Current</a:t>
            </a:r>
            <a:endParaRPr lang="en-US"/>
          </a:p>
        </p:txBody>
      </p:sp>
      <p:sp>
        <p:nvSpPr>
          <p:cNvPr id="3" name="Text Placeholder 2">
            <a:extLst>
              <a:ext uri="{FF2B5EF4-FFF2-40B4-BE49-F238E27FC236}">
                <a16:creationId xmlns:a16="http://schemas.microsoft.com/office/drawing/2014/main" id="{8F8AB8FE-B907-4EAE-A67B-8E7622BFAABF}"/>
              </a:ext>
            </a:extLst>
          </p:cNvPr>
          <p:cNvSpPr>
            <a:spLocks noGrp="1"/>
          </p:cNvSpPr>
          <p:nvPr>
            <p:ph type="body" sz="quarter" idx="17"/>
          </p:nvPr>
        </p:nvSpPr>
        <p:spPr>
          <a:xfrm>
            <a:off x="388938" y="1320705"/>
            <a:ext cx="5707058" cy="4775296"/>
          </a:xfrm>
        </p:spPr>
        <p:txBody>
          <a:bodyPr>
            <a:noAutofit/>
          </a:bodyPr>
          <a:lstStyle/>
          <a:p>
            <a:r>
              <a:rPr lang="en-US" sz="2000" dirty="0"/>
              <a:t>Step-by-step overview of the flow of requests</a:t>
            </a:r>
          </a:p>
          <a:p>
            <a:pPr lvl="1"/>
            <a:r>
              <a:rPr lang="en-US" sz="1800" dirty="0"/>
              <a:t>EC = Element Controller which is responsible for one or more Redfish/Swordfish resources (usually on branch of the resource tree or a subset of a branch) including:</a:t>
            </a:r>
          </a:p>
          <a:p>
            <a:pPr lvl="2"/>
            <a:r>
              <a:rPr lang="en-US" sz="1600" dirty="0"/>
              <a:t>GETs, PUTs, POSTs, Events, Actions etc. </a:t>
            </a:r>
          </a:p>
          <a:p>
            <a:pPr marL="457200" indent="-457200">
              <a:buFont typeface="+mj-lt"/>
              <a:buAutoNum type="arabicPeriod"/>
            </a:pPr>
            <a:r>
              <a:rPr lang="en-US" sz="2000" dirty="0"/>
              <a:t>Client sends RESTful request to </a:t>
            </a:r>
            <a:r>
              <a:rPr lang="en-US" sz="2000" dirty="0" err="1"/>
              <a:t>dp</a:t>
            </a:r>
            <a:r>
              <a:rPr lang="en-US" sz="2000" dirty="0"/>
              <a:t>-</a:t>
            </a:r>
            <a:r>
              <a:rPr lang="en-US" sz="2000" dirty="0" err="1"/>
              <a:t>api</a:t>
            </a:r>
            <a:r>
              <a:rPr lang="en-US" sz="2000" dirty="0"/>
              <a:t>-server on </a:t>
            </a:r>
            <a:r>
              <a:rPr lang="en-US" sz="2000" dirty="0" err="1"/>
              <a:t>mgmt</a:t>
            </a:r>
            <a:r>
              <a:rPr lang="en-US" sz="2000" dirty="0"/>
              <a:t> node over https</a:t>
            </a:r>
          </a:p>
          <a:p>
            <a:pPr marL="457200" indent="-457200">
              <a:buFont typeface="+mj-lt"/>
              <a:buAutoNum type="arabicPeriod"/>
            </a:pPr>
            <a:r>
              <a:rPr lang="en-US" sz="2000" dirty="0"/>
              <a:t>API routes request to appropriate EC over </a:t>
            </a:r>
            <a:r>
              <a:rPr lang="en-US" sz="2000" dirty="0" err="1"/>
              <a:t>gRPC</a:t>
            </a:r>
            <a:endParaRPr lang="en-US" sz="2000" dirty="0"/>
          </a:p>
          <a:p>
            <a:pPr marL="457200" indent="-457200">
              <a:buFont typeface="+mj-lt"/>
              <a:buAutoNum type="arabicPeriod"/>
            </a:pPr>
            <a:r>
              <a:rPr lang="en-US" sz="2000" dirty="0"/>
              <a:t>EC fetches data from appropriate backend data source</a:t>
            </a:r>
          </a:p>
          <a:p>
            <a:pPr marL="457200" indent="-457200">
              <a:buFont typeface="+mj-lt"/>
              <a:buAutoNum type="arabicPeriod"/>
            </a:pPr>
            <a:r>
              <a:rPr lang="en-US" sz="2000" dirty="0"/>
              <a:t>EC returns response to </a:t>
            </a:r>
            <a:r>
              <a:rPr lang="en-US" sz="2000" dirty="0" err="1"/>
              <a:t>dp</a:t>
            </a:r>
            <a:r>
              <a:rPr lang="en-US" sz="2000" dirty="0"/>
              <a:t>-</a:t>
            </a:r>
            <a:r>
              <a:rPr lang="en-US" sz="2000" dirty="0" err="1"/>
              <a:t>api</a:t>
            </a:r>
            <a:r>
              <a:rPr lang="en-US" sz="2000" dirty="0"/>
              <a:t>-server over </a:t>
            </a:r>
            <a:r>
              <a:rPr lang="en-US" sz="2000" dirty="0" err="1"/>
              <a:t>gRPC</a:t>
            </a:r>
            <a:endParaRPr lang="en-US" sz="2000" dirty="0"/>
          </a:p>
          <a:p>
            <a:pPr marL="457200" indent="-457200">
              <a:buFont typeface="+mj-lt"/>
              <a:buAutoNum type="arabicPeriod"/>
            </a:pPr>
            <a:r>
              <a:rPr lang="en-US" sz="2000" dirty="0" err="1"/>
              <a:t>dp</a:t>
            </a:r>
            <a:r>
              <a:rPr lang="en-US" sz="2000" dirty="0"/>
              <a:t>-</a:t>
            </a:r>
            <a:r>
              <a:rPr lang="en-US" sz="2000" dirty="0" err="1"/>
              <a:t>api</a:t>
            </a:r>
            <a:r>
              <a:rPr lang="en-US" sz="2000" dirty="0"/>
              <a:t>-server returns response to client over https</a:t>
            </a:r>
          </a:p>
          <a:p>
            <a:pPr marL="0" indent="0">
              <a:buNone/>
            </a:pPr>
            <a:endParaRPr lang="en-US" sz="2000" dirty="0"/>
          </a:p>
          <a:p>
            <a:pPr marL="0" indent="0">
              <a:buNone/>
            </a:pPr>
            <a:endParaRPr lang="en-US" sz="2000" dirty="0"/>
          </a:p>
        </p:txBody>
      </p:sp>
      <p:sp>
        <p:nvSpPr>
          <p:cNvPr id="4" name="Footer Placeholder 3">
            <a:extLst>
              <a:ext uri="{FF2B5EF4-FFF2-40B4-BE49-F238E27FC236}">
                <a16:creationId xmlns:a16="http://schemas.microsoft.com/office/drawing/2014/main" id="{11813F00-74EE-6AD1-FCBA-98D7D8FCE5D7}"/>
              </a:ext>
            </a:extLst>
          </p:cNvPr>
          <p:cNvSpPr>
            <a:spLocks noGrp="1"/>
          </p:cNvSpPr>
          <p:nvPr>
            <p:ph type="ftr" sz="quarter" idx="18"/>
          </p:nvPr>
        </p:nvSpPr>
        <p:spPr>
          <a:xfrm>
            <a:off x="7088056" y="6336077"/>
            <a:ext cx="4114800" cy="220717"/>
          </a:xfrm>
          <a:prstGeom prst="rect">
            <a:avLst/>
          </a:prstGeom>
        </p:spPr>
        <p:txBody>
          <a:bodyPr vert="horz" lIns="91440" tIns="45720" rIns="91440" bIns="45720" rtlCol="0" anchor="t"/>
          <a:lstStyle>
            <a:defPPr>
              <a:defRPr lang="en-US"/>
            </a:defPPr>
            <a:lvl1pPr marL="0" algn="r" defTabSz="914400" rtl="0" eaLnBrk="1" latinLnBrk="0" hangingPunct="1">
              <a:lnSpc>
                <a:spcPct val="90000"/>
              </a:lnSpc>
              <a:defRPr sz="1200" kern="1200" cap="all" baseline="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Confidential</a:t>
            </a:r>
          </a:p>
        </p:txBody>
      </p:sp>
      <p:sp>
        <p:nvSpPr>
          <p:cNvPr id="5" name="Slide Number Placeholder 4">
            <a:extLst>
              <a:ext uri="{FF2B5EF4-FFF2-40B4-BE49-F238E27FC236}">
                <a16:creationId xmlns:a16="http://schemas.microsoft.com/office/drawing/2014/main" id="{3F56E11A-BC3C-B1EA-CB4A-92877740FC01}"/>
              </a:ext>
            </a:extLst>
          </p:cNvPr>
          <p:cNvSpPr>
            <a:spLocks noGrp="1"/>
          </p:cNvSpPr>
          <p:nvPr>
            <p:ph type="sldNum" sz="quarter" idx="19"/>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2"/>
              </a:buBlip>
              <a:defRPr sz="2000" kern="1200" cap="all" normalizeH="0" baseline="1000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21">
              <a:buFontTx/>
              <a:buBlip>
                <a:blip r:embed="rId3"/>
              </a:buBlip>
            </a:pPr>
            <a:fld id="{104FC826-72BB-4AF1-BA01-A94F7396A7DC}" type="slidenum">
              <a:rPr lang="en-US" smtClean="0"/>
              <a:pPr defTabSz="1088421">
                <a:buFontTx/>
                <a:buBlip>
                  <a:blip r:embed="rId3"/>
                </a:buBlip>
              </a:pPr>
              <a:t>11</a:t>
            </a:fld>
            <a:endParaRPr lang="en-US"/>
          </a:p>
        </p:txBody>
      </p:sp>
      <p:sp>
        <p:nvSpPr>
          <p:cNvPr id="6" name="Rounded Rectangle 5">
            <a:extLst>
              <a:ext uri="{FF2B5EF4-FFF2-40B4-BE49-F238E27FC236}">
                <a16:creationId xmlns:a16="http://schemas.microsoft.com/office/drawing/2014/main" id="{FA5F2B80-DF56-78AC-CEA7-5615CB58A86C}"/>
              </a:ext>
            </a:extLst>
          </p:cNvPr>
          <p:cNvSpPr/>
          <p:nvPr/>
        </p:nvSpPr>
        <p:spPr bwMode="ltGray">
          <a:xfrm>
            <a:off x="7372184" y="614955"/>
            <a:ext cx="1527464" cy="467591"/>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25400" dir="5400000" algn="ctr" rotWithShape="0">
                    <a:srgbClr val="6E747A">
                      <a:alpha val="43000"/>
                    </a:srgbClr>
                  </a:outerShdw>
                </a:effectLst>
              </a:rPr>
              <a:t>Client</a:t>
            </a:r>
            <a:endParaRPr lang="en-US">
              <a:solidFill>
                <a:schemeClr val="tx1"/>
              </a:solidFill>
            </a:endParaRPr>
          </a:p>
        </p:txBody>
      </p:sp>
      <p:sp>
        <p:nvSpPr>
          <p:cNvPr id="8" name="Rounded Rectangle 7">
            <a:extLst>
              <a:ext uri="{FF2B5EF4-FFF2-40B4-BE49-F238E27FC236}">
                <a16:creationId xmlns:a16="http://schemas.microsoft.com/office/drawing/2014/main" id="{CAA4FDD0-AB94-68A6-1716-22A263252839}"/>
              </a:ext>
            </a:extLst>
          </p:cNvPr>
          <p:cNvSpPr/>
          <p:nvPr/>
        </p:nvSpPr>
        <p:spPr bwMode="ltGray">
          <a:xfrm>
            <a:off x="7372185" y="2094830"/>
            <a:ext cx="1527464" cy="467591"/>
          </a:xfrm>
          <a:prstGeom prst="round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w="0"/>
                <a:solidFill>
                  <a:schemeClr val="bg1"/>
                </a:solidFill>
                <a:effectLst>
                  <a:outerShdw blurRad="38100" dist="25400" dir="5400000" algn="ctr" rotWithShape="0">
                    <a:srgbClr val="6E747A">
                      <a:alpha val="43000"/>
                    </a:srgbClr>
                  </a:outerShdw>
                </a:effectLst>
              </a:rPr>
              <a:t>dpapi server</a:t>
            </a:r>
            <a:endParaRPr lang="en-US">
              <a:solidFill>
                <a:schemeClr val="bg1"/>
              </a:solidFill>
            </a:endParaRPr>
          </a:p>
        </p:txBody>
      </p:sp>
      <p:sp>
        <p:nvSpPr>
          <p:cNvPr id="9" name="Rounded Rectangle 8">
            <a:extLst>
              <a:ext uri="{FF2B5EF4-FFF2-40B4-BE49-F238E27FC236}">
                <a16:creationId xmlns:a16="http://schemas.microsoft.com/office/drawing/2014/main" id="{80B2F67E-11F4-6652-4628-E2B030E151EC}"/>
              </a:ext>
            </a:extLst>
          </p:cNvPr>
          <p:cNvSpPr/>
          <p:nvPr/>
        </p:nvSpPr>
        <p:spPr bwMode="ltGray">
          <a:xfrm>
            <a:off x="7372185" y="2924369"/>
            <a:ext cx="1527464" cy="46759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n w="0"/>
                <a:solidFill>
                  <a:schemeClr val="accent1"/>
                </a:solidFill>
                <a:effectLst>
                  <a:outerShdw blurRad="38100" dist="25400" dir="5400000" algn="ctr" rotWithShape="0">
                    <a:srgbClr val="6E747A">
                      <a:alpha val="43000"/>
                    </a:srgbClr>
                  </a:outerShdw>
                </a:effectLst>
              </a:rPr>
              <a:t>EC-1</a:t>
            </a:r>
            <a:endParaRPr lang="en-US" b="1">
              <a:solidFill>
                <a:schemeClr val="accent1"/>
              </a:solidFill>
            </a:endParaRPr>
          </a:p>
        </p:txBody>
      </p:sp>
      <p:sp>
        <p:nvSpPr>
          <p:cNvPr id="10" name="Rounded Rectangle 9">
            <a:extLst>
              <a:ext uri="{FF2B5EF4-FFF2-40B4-BE49-F238E27FC236}">
                <a16:creationId xmlns:a16="http://schemas.microsoft.com/office/drawing/2014/main" id="{50037EB5-0C9A-1212-EA64-E5421E6626DD}"/>
              </a:ext>
            </a:extLst>
          </p:cNvPr>
          <p:cNvSpPr/>
          <p:nvPr/>
        </p:nvSpPr>
        <p:spPr bwMode="ltGray">
          <a:xfrm>
            <a:off x="7372185" y="3753908"/>
            <a:ext cx="1527464" cy="46759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n w="0"/>
                <a:solidFill>
                  <a:schemeClr val="accent1"/>
                </a:solidFill>
                <a:effectLst>
                  <a:outerShdw blurRad="38100" dist="25400" dir="5400000" algn="ctr" rotWithShape="0">
                    <a:srgbClr val="6E747A">
                      <a:alpha val="43000"/>
                    </a:srgbClr>
                  </a:outerShdw>
                </a:effectLst>
              </a:rPr>
              <a:t>EC-2</a:t>
            </a:r>
            <a:endParaRPr lang="en-US" b="1">
              <a:solidFill>
                <a:schemeClr val="accent1"/>
              </a:solidFill>
            </a:endParaRPr>
          </a:p>
        </p:txBody>
      </p:sp>
      <p:sp>
        <p:nvSpPr>
          <p:cNvPr id="11" name="Rounded Rectangle 10">
            <a:extLst>
              <a:ext uri="{FF2B5EF4-FFF2-40B4-BE49-F238E27FC236}">
                <a16:creationId xmlns:a16="http://schemas.microsoft.com/office/drawing/2014/main" id="{88F6281D-A7C7-AB09-D2FC-12A61418EBF2}"/>
              </a:ext>
            </a:extLst>
          </p:cNvPr>
          <p:cNvSpPr/>
          <p:nvPr/>
        </p:nvSpPr>
        <p:spPr bwMode="ltGray">
          <a:xfrm>
            <a:off x="7372185" y="4578355"/>
            <a:ext cx="1527464" cy="46759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n w="0"/>
                <a:solidFill>
                  <a:schemeClr val="accent1"/>
                </a:solidFill>
                <a:effectLst>
                  <a:outerShdw blurRad="38100" dist="25400" dir="5400000" algn="ctr" rotWithShape="0">
                    <a:srgbClr val="6E747A">
                      <a:alpha val="43000"/>
                    </a:srgbClr>
                  </a:outerShdw>
                </a:effectLst>
              </a:rPr>
              <a:t>EC-3</a:t>
            </a:r>
            <a:endParaRPr lang="en-US" b="1">
              <a:solidFill>
                <a:schemeClr val="accent1"/>
              </a:solidFill>
            </a:endParaRPr>
          </a:p>
        </p:txBody>
      </p:sp>
      <p:cxnSp>
        <p:nvCxnSpPr>
          <p:cNvPr id="13" name="Elbow Connector 12">
            <a:extLst>
              <a:ext uri="{FF2B5EF4-FFF2-40B4-BE49-F238E27FC236}">
                <a16:creationId xmlns:a16="http://schemas.microsoft.com/office/drawing/2014/main" id="{77A8BD60-0E67-881E-6615-5B2DF87662CD}"/>
              </a:ext>
            </a:extLst>
          </p:cNvPr>
          <p:cNvCxnSpPr>
            <a:cxnSpLocks/>
            <a:stCxn id="6" idx="2"/>
            <a:endCxn id="8" idx="0"/>
          </p:cNvCxnSpPr>
          <p:nvPr/>
        </p:nvCxnSpPr>
        <p:spPr>
          <a:xfrm rot="16200000" flipH="1">
            <a:off x="7629774" y="1588687"/>
            <a:ext cx="1012284" cy="1"/>
          </a:xfrm>
          <a:prstGeom prst="bentConnector3">
            <a:avLst>
              <a:gd name="adj1" fmla="val 50000"/>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E7F456F2-EC94-2788-1593-016125D617BF}"/>
              </a:ext>
            </a:extLst>
          </p:cNvPr>
          <p:cNvCxnSpPr>
            <a:cxnSpLocks/>
            <a:stCxn id="8" idx="1"/>
            <a:endCxn id="9" idx="1"/>
          </p:cNvCxnSpPr>
          <p:nvPr/>
        </p:nvCxnSpPr>
        <p:spPr>
          <a:xfrm rot="10800000" flipV="1">
            <a:off x="7372185" y="2328625"/>
            <a:ext cx="12700" cy="829539"/>
          </a:xfrm>
          <a:prstGeom prst="bentConnector3">
            <a:avLst>
              <a:gd name="adj1" fmla="val 4714283"/>
            </a:avLst>
          </a:prstGeom>
          <a:ln w="57150">
            <a:solidFill>
              <a:schemeClr val="tx1">
                <a:lumMod val="50000"/>
                <a:lumOff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Magnetic Disk 17">
            <a:extLst>
              <a:ext uri="{FF2B5EF4-FFF2-40B4-BE49-F238E27FC236}">
                <a16:creationId xmlns:a16="http://schemas.microsoft.com/office/drawing/2014/main" id="{2A367B30-660D-F01F-83A8-F5F405A8DFB1}"/>
              </a:ext>
            </a:extLst>
          </p:cNvPr>
          <p:cNvSpPr/>
          <p:nvPr/>
        </p:nvSpPr>
        <p:spPr bwMode="ltGray">
          <a:xfrm>
            <a:off x="10763802" y="1627303"/>
            <a:ext cx="1061029" cy="998853"/>
          </a:xfrm>
          <a:prstGeom prst="flowChartMagneticDisk">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Data store</a:t>
            </a:r>
          </a:p>
        </p:txBody>
      </p:sp>
      <p:cxnSp>
        <p:nvCxnSpPr>
          <p:cNvPr id="23" name="Elbow Connector 22">
            <a:extLst>
              <a:ext uri="{FF2B5EF4-FFF2-40B4-BE49-F238E27FC236}">
                <a16:creationId xmlns:a16="http://schemas.microsoft.com/office/drawing/2014/main" id="{89B750AC-5CD0-74DF-7997-541CCEFC4974}"/>
              </a:ext>
            </a:extLst>
          </p:cNvPr>
          <p:cNvCxnSpPr>
            <a:cxnSpLocks/>
            <a:stCxn id="8" idx="1"/>
            <a:endCxn id="10" idx="1"/>
          </p:cNvCxnSpPr>
          <p:nvPr/>
        </p:nvCxnSpPr>
        <p:spPr>
          <a:xfrm rot="10800000" flipV="1">
            <a:off x="7372185" y="2328626"/>
            <a:ext cx="12700" cy="1659078"/>
          </a:xfrm>
          <a:prstGeom prst="bentConnector3">
            <a:avLst>
              <a:gd name="adj1" fmla="val 4714283"/>
            </a:avLst>
          </a:prstGeom>
          <a:ln w="57150">
            <a:solidFill>
              <a:schemeClr val="tx1">
                <a:lumMod val="50000"/>
                <a:lumOff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AD18BF53-B49C-1039-2FE6-8AE2C77FAF5F}"/>
              </a:ext>
            </a:extLst>
          </p:cNvPr>
          <p:cNvCxnSpPr>
            <a:cxnSpLocks/>
            <a:stCxn id="8" idx="1"/>
            <a:endCxn id="11" idx="1"/>
          </p:cNvCxnSpPr>
          <p:nvPr/>
        </p:nvCxnSpPr>
        <p:spPr>
          <a:xfrm rot="10800000" flipV="1">
            <a:off x="7372185" y="2328625"/>
            <a:ext cx="12700" cy="2483525"/>
          </a:xfrm>
          <a:prstGeom prst="bentConnector3">
            <a:avLst>
              <a:gd name="adj1" fmla="val 4723307"/>
            </a:avLst>
          </a:prstGeom>
          <a:ln w="57150">
            <a:solidFill>
              <a:schemeClr val="tx1">
                <a:lumMod val="50000"/>
                <a:lumOff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B6180EAB-3B97-58B3-AB7E-67FB4B9CFEFC}"/>
              </a:ext>
            </a:extLst>
          </p:cNvPr>
          <p:cNvCxnSpPr>
            <a:cxnSpLocks/>
            <a:stCxn id="8" idx="3"/>
            <a:endCxn id="9" idx="3"/>
          </p:cNvCxnSpPr>
          <p:nvPr/>
        </p:nvCxnSpPr>
        <p:spPr>
          <a:xfrm>
            <a:off x="8899649" y="2328626"/>
            <a:ext cx="12700" cy="829539"/>
          </a:xfrm>
          <a:prstGeom prst="bentConnector3">
            <a:avLst>
              <a:gd name="adj1" fmla="val 3342850"/>
            </a:avLst>
          </a:prstGeom>
          <a:ln w="57150">
            <a:solidFill>
              <a:schemeClr val="tx1">
                <a:lumMod val="50000"/>
                <a:lumOff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839ACC93-719F-D491-3F8A-2EB56BA8E3AD}"/>
              </a:ext>
            </a:extLst>
          </p:cNvPr>
          <p:cNvCxnSpPr>
            <a:cxnSpLocks/>
            <a:stCxn id="8" idx="3"/>
            <a:endCxn id="10" idx="3"/>
          </p:cNvCxnSpPr>
          <p:nvPr/>
        </p:nvCxnSpPr>
        <p:spPr>
          <a:xfrm>
            <a:off x="8899649" y="2328626"/>
            <a:ext cx="12700" cy="1659078"/>
          </a:xfrm>
          <a:prstGeom prst="bentConnector3">
            <a:avLst>
              <a:gd name="adj1" fmla="val 3428567"/>
            </a:avLst>
          </a:prstGeom>
          <a:ln w="57150">
            <a:solidFill>
              <a:schemeClr val="tx1">
                <a:lumMod val="50000"/>
                <a:lumOff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31294A96-CCA7-54AE-02D0-759173C49623}"/>
              </a:ext>
            </a:extLst>
          </p:cNvPr>
          <p:cNvCxnSpPr>
            <a:cxnSpLocks/>
            <a:stCxn id="8" idx="3"/>
            <a:endCxn id="11" idx="3"/>
          </p:cNvCxnSpPr>
          <p:nvPr/>
        </p:nvCxnSpPr>
        <p:spPr>
          <a:xfrm>
            <a:off x="8899649" y="2328626"/>
            <a:ext cx="12700" cy="2483525"/>
          </a:xfrm>
          <a:prstGeom prst="bentConnector3">
            <a:avLst>
              <a:gd name="adj1" fmla="val 3428575"/>
            </a:avLst>
          </a:prstGeom>
          <a:ln w="57150">
            <a:solidFill>
              <a:schemeClr val="tx1">
                <a:lumMod val="50000"/>
                <a:lumOff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27B741D7-F68A-4266-5D99-23B6F3D56B4A}"/>
              </a:ext>
            </a:extLst>
          </p:cNvPr>
          <p:cNvCxnSpPr>
            <a:cxnSpLocks/>
            <a:stCxn id="18" idx="2"/>
            <a:endCxn id="9" idx="2"/>
          </p:cNvCxnSpPr>
          <p:nvPr/>
        </p:nvCxnSpPr>
        <p:spPr>
          <a:xfrm rot="10800000" flipV="1">
            <a:off x="8135918" y="2126730"/>
            <a:ext cx="2627885" cy="1265230"/>
          </a:xfrm>
          <a:prstGeom prst="bentConnector4">
            <a:avLst>
              <a:gd name="adj1" fmla="val 35469"/>
              <a:gd name="adj2" fmla="val 118068"/>
            </a:avLst>
          </a:prstGeom>
          <a:ln w="57150">
            <a:solidFill>
              <a:schemeClr val="accent4">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E105A059-F73C-2228-038A-5123D36820E7}"/>
              </a:ext>
            </a:extLst>
          </p:cNvPr>
          <p:cNvCxnSpPr>
            <a:cxnSpLocks/>
            <a:stCxn id="61" idx="2"/>
            <a:endCxn id="10" idx="2"/>
          </p:cNvCxnSpPr>
          <p:nvPr/>
        </p:nvCxnSpPr>
        <p:spPr>
          <a:xfrm rot="10800000" flipV="1">
            <a:off x="8135917" y="3347173"/>
            <a:ext cx="2657224" cy="874326"/>
          </a:xfrm>
          <a:prstGeom prst="bentConnector4">
            <a:avLst>
              <a:gd name="adj1" fmla="val 35629"/>
              <a:gd name="adj2" fmla="val 126146"/>
            </a:avLst>
          </a:prstGeom>
          <a:ln w="57150">
            <a:solidFill>
              <a:schemeClr val="accent4">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Magnetic Disk 60">
            <a:extLst>
              <a:ext uri="{FF2B5EF4-FFF2-40B4-BE49-F238E27FC236}">
                <a16:creationId xmlns:a16="http://schemas.microsoft.com/office/drawing/2014/main" id="{D3EAC44E-1D09-46A8-D338-97A9A2A65371}"/>
              </a:ext>
            </a:extLst>
          </p:cNvPr>
          <p:cNvSpPr/>
          <p:nvPr/>
        </p:nvSpPr>
        <p:spPr bwMode="ltGray">
          <a:xfrm>
            <a:off x="10793141" y="2847746"/>
            <a:ext cx="1061029" cy="998853"/>
          </a:xfrm>
          <a:prstGeom prst="flowChartMagneticDisk">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Data store</a:t>
            </a:r>
          </a:p>
        </p:txBody>
      </p:sp>
      <p:sp>
        <p:nvSpPr>
          <p:cNvPr id="62" name="Magnetic Disk 61">
            <a:extLst>
              <a:ext uri="{FF2B5EF4-FFF2-40B4-BE49-F238E27FC236}">
                <a16:creationId xmlns:a16="http://schemas.microsoft.com/office/drawing/2014/main" id="{C6A58120-D585-D976-640C-6D9B189E80A9}"/>
              </a:ext>
            </a:extLst>
          </p:cNvPr>
          <p:cNvSpPr/>
          <p:nvPr/>
        </p:nvSpPr>
        <p:spPr bwMode="ltGray">
          <a:xfrm>
            <a:off x="10804453" y="4215479"/>
            <a:ext cx="1061029" cy="998853"/>
          </a:xfrm>
          <a:prstGeom prst="flowChartMagneticDisk">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Data store</a:t>
            </a:r>
          </a:p>
        </p:txBody>
      </p:sp>
      <p:cxnSp>
        <p:nvCxnSpPr>
          <p:cNvPr id="63" name="Elbow Connector 62">
            <a:extLst>
              <a:ext uri="{FF2B5EF4-FFF2-40B4-BE49-F238E27FC236}">
                <a16:creationId xmlns:a16="http://schemas.microsoft.com/office/drawing/2014/main" id="{40E415F0-4933-B371-F894-6AE82357BB34}"/>
              </a:ext>
            </a:extLst>
          </p:cNvPr>
          <p:cNvCxnSpPr>
            <a:cxnSpLocks/>
            <a:stCxn id="62" idx="2"/>
            <a:endCxn id="11" idx="2"/>
          </p:cNvCxnSpPr>
          <p:nvPr/>
        </p:nvCxnSpPr>
        <p:spPr>
          <a:xfrm rot="10800000" flipV="1">
            <a:off x="8135917" y="4714906"/>
            <a:ext cx="2668536" cy="331040"/>
          </a:xfrm>
          <a:prstGeom prst="bentConnector4">
            <a:avLst>
              <a:gd name="adj1" fmla="val 35690"/>
              <a:gd name="adj2" fmla="val 219921"/>
            </a:avLst>
          </a:prstGeom>
          <a:ln w="57150">
            <a:solidFill>
              <a:schemeClr val="accent4">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6491E929-54D8-584E-978E-032B70C49956}"/>
              </a:ext>
            </a:extLst>
          </p:cNvPr>
          <p:cNvSpPr/>
          <p:nvPr/>
        </p:nvSpPr>
        <p:spPr bwMode="ltGray">
          <a:xfrm>
            <a:off x="6162719" y="1320705"/>
            <a:ext cx="5846449" cy="4394597"/>
          </a:xfrm>
          <a:prstGeom prst="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A4943B00-F0D6-B631-7D51-84FB5F437D9D}"/>
              </a:ext>
            </a:extLst>
          </p:cNvPr>
          <p:cNvSpPr txBox="1"/>
          <p:nvPr/>
        </p:nvSpPr>
        <p:spPr>
          <a:xfrm>
            <a:off x="8912349" y="1472875"/>
            <a:ext cx="472135" cy="249299"/>
          </a:xfrm>
          <a:prstGeom prst="rect">
            <a:avLst/>
          </a:prstGeom>
          <a:noFill/>
          <a:ln w="57150">
            <a:noFill/>
            <a:miter lim="800000"/>
          </a:ln>
        </p:spPr>
        <p:txBody>
          <a:bodyPr wrap="square" lIns="0" tIns="0" rIns="0" bIns="0" rtlCol="0">
            <a:spAutoFit/>
          </a:bodyPr>
          <a:lstStyle/>
          <a:p>
            <a:pPr algn="l">
              <a:lnSpc>
                <a:spcPct val="90000"/>
              </a:lnSpc>
              <a:spcBef>
                <a:spcPts val="400"/>
              </a:spcBef>
            </a:pPr>
            <a:r>
              <a:rPr lang="en-US" b="1"/>
              <a:t>SMU</a:t>
            </a:r>
          </a:p>
        </p:txBody>
      </p:sp>
    </p:spTree>
    <p:extLst>
      <p:ext uri="{BB962C8B-B14F-4D97-AF65-F5344CB8AC3E}">
        <p14:creationId xmlns:p14="http://schemas.microsoft.com/office/powerpoint/2010/main" val="372659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CCB5-01A0-0C4D-013E-B090F3948370}"/>
              </a:ext>
            </a:extLst>
          </p:cNvPr>
          <p:cNvSpPr>
            <a:spLocks noGrp="1"/>
          </p:cNvSpPr>
          <p:nvPr>
            <p:ph type="title"/>
          </p:nvPr>
        </p:nvSpPr>
        <p:spPr/>
        <p:txBody>
          <a:bodyPr/>
          <a:lstStyle/>
          <a:p>
            <a:r>
              <a:rPr lang="en-US">
                <a:latin typeface="MetricHPE"/>
              </a:rPr>
              <a:t>Request data flow - Future</a:t>
            </a:r>
            <a:endParaRPr lang="en-US"/>
          </a:p>
        </p:txBody>
      </p:sp>
      <p:sp>
        <p:nvSpPr>
          <p:cNvPr id="3" name="Text Placeholder 2">
            <a:extLst>
              <a:ext uri="{FF2B5EF4-FFF2-40B4-BE49-F238E27FC236}">
                <a16:creationId xmlns:a16="http://schemas.microsoft.com/office/drawing/2014/main" id="{8F8AB8FE-B907-4EAE-A67B-8E7622BFAABF}"/>
              </a:ext>
            </a:extLst>
          </p:cNvPr>
          <p:cNvSpPr>
            <a:spLocks noGrp="1"/>
          </p:cNvSpPr>
          <p:nvPr>
            <p:ph type="body" sz="quarter" idx="17"/>
          </p:nvPr>
        </p:nvSpPr>
        <p:spPr>
          <a:xfrm>
            <a:off x="284453" y="1235365"/>
            <a:ext cx="5167820" cy="5077790"/>
          </a:xfrm>
        </p:spPr>
        <p:txBody>
          <a:bodyPr>
            <a:noAutofit/>
          </a:bodyPr>
          <a:lstStyle/>
          <a:p>
            <a:r>
              <a:rPr lang="en-US" sz="2000" dirty="0"/>
              <a:t>Step by step overview of the flow of requests</a:t>
            </a:r>
          </a:p>
          <a:p>
            <a:pPr lvl="1"/>
            <a:r>
              <a:rPr lang="en-US" sz="1800" dirty="0"/>
              <a:t>MPEC = Management Plane Element Controller</a:t>
            </a:r>
          </a:p>
          <a:p>
            <a:pPr lvl="1"/>
            <a:r>
              <a:rPr lang="en-US" sz="1800" dirty="0"/>
              <a:t>NEC = Node Element Controller</a:t>
            </a:r>
            <a:br>
              <a:rPr lang="en-US" sz="1800" dirty="0"/>
            </a:br>
            <a:r>
              <a:rPr lang="en-US" sz="1800" dirty="0"/>
              <a:t>Note: an EC is an EC is an EC – the added prefixes are just for clarity</a:t>
            </a:r>
          </a:p>
          <a:p>
            <a:pPr marL="457200" indent="-457200">
              <a:buFont typeface="+mj-lt"/>
              <a:buAutoNum type="arabicPeriod"/>
            </a:pPr>
            <a:r>
              <a:rPr lang="en-US" sz="2000" dirty="0"/>
              <a:t>Client sends RESTful request to </a:t>
            </a:r>
            <a:r>
              <a:rPr lang="en-US" sz="2000" dirty="0" err="1"/>
              <a:t>dp</a:t>
            </a:r>
            <a:r>
              <a:rPr lang="en-US" sz="2000" dirty="0"/>
              <a:t>-</a:t>
            </a:r>
            <a:r>
              <a:rPr lang="en-US" sz="2000" dirty="0" err="1"/>
              <a:t>api</a:t>
            </a:r>
            <a:r>
              <a:rPr lang="en-US" sz="2000" dirty="0"/>
              <a:t>-server In the Management Plane </a:t>
            </a:r>
          </a:p>
          <a:p>
            <a:pPr marL="457200" indent="-457200">
              <a:buFont typeface="+mj-lt"/>
              <a:buAutoNum type="arabicPeriod"/>
            </a:pPr>
            <a:r>
              <a:rPr lang="en-US" sz="2000" dirty="0"/>
              <a:t>API routes request to appropriate EC over </a:t>
            </a:r>
            <a:r>
              <a:rPr lang="en-US" sz="2000" dirty="0" err="1"/>
              <a:t>gRPC</a:t>
            </a:r>
            <a:r>
              <a:rPr lang="en-US" sz="2000" dirty="0"/>
              <a:t> or routes the request to the Node </a:t>
            </a:r>
            <a:r>
              <a:rPr lang="en-US" sz="2000" dirty="0" err="1"/>
              <a:t>dpapi</a:t>
            </a:r>
            <a:r>
              <a:rPr lang="en-US" sz="2000" dirty="0"/>
              <a:t> server which routes the request to it’s local EC</a:t>
            </a:r>
          </a:p>
          <a:p>
            <a:pPr marL="457200" indent="-457200">
              <a:buFont typeface="+mj-lt"/>
              <a:buAutoNum type="arabicPeriod"/>
            </a:pPr>
            <a:r>
              <a:rPr lang="en-US" sz="2000" dirty="0"/>
              <a:t>EC fetches data from appropriate backend data source</a:t>
            </a:r>
          </a:p>
          <a:p>
            <a:pPr marL="457200" indent="-457200">
              <a:buFont typeface="+mj-lt"/>
              <a:buAutoNum type="arabicPeriod"/>
            </a:pPr>
            <a:r>
              <a:rPr lang="en-US" sz="2000" dirty="0"/>
              <a:t>EC returns response to </a:t>
            </a:r>
            <a:r>
              <a:rPr lang="en-US" sz="2000" dirty="0" err="1"/>
              <a:t>dp</a:t>
            </a:r>
            <a:r>
              <a:rPr lang="en-US" sz="2000" dirty="0"/>
              <a:t>-</a:t>
            </a:r>
            <a:r>
              <a:rPr lang="en-US" sz="2000" dirty="0" err="1"/>
              <a:t>api</a:t>
            </a:r>
            <a:r>
              <a:rPr lang="en-US" sz="2000" dirty="0"/>
              <a:t>-server over </a:t>
            </a:r>
            <a:r>
              <a:rPr lang="en-US" sz="2000" dirty="0" err="1"/>
              <a:t>gRPC</a:t>
            </a:r>
            <a:r>
              <a:rPr lang="en-US" sz="2000" dirty="0"/>
              <a:t> which will either be returned directly to the client or pass back to the Management </a:t>
            </a:r>
            <a:r>
              <a:rPr lang="en-US" sz="2000" dirty="0" err="1"/>
              <a:t>dpapi</a:t>
            </a:r>
            <a:r>
              <a:rPr lang="en-US" sz="2000" dirty="0"/>
              <a:t> server for return to the client</a:t>
            </a:r>
          </a:p>
          <a:p>
            <a:pPr marL="0" indent="0">
              <a:buNone/>
            </a:pPr>
            <a:endParaRPr lang="en-US" sz="2000" dirty="0"/>
          </a:p>
          <a:p>
            <a:pPr marL="0" indent="0">
              <a:buNone/>
            </a:pPr>
            <a:endParaRPr lang="en-US" sz="2000" dirty="0"/>
          </a:p>
        </p:txBody>
      </p:sp>
      <p:sp>
        <p:nvSpPr>
          <p:cNvPr id="4" name="Footer Placeholder 3">
            <a:extLst>
              <a:ext uri="{FF2B5EF4-FFF2-40B4-BE49-F238E27FC236}">
                <a16:creationId xmlns:a16="http://schemas.microsoft.com/office/drawing/2014/main" id="{11813F00-74EE-6AD1-FCBA-98D7D8FCE5D7}"/>
              </a:ext>
            </a:extLst>
          </p:cNvPr>
          <p:cNvSpPr>
            <a:spLocks noGrp="1"/>
          </p:cNvSpPr>
          <p:nvPr>
            <p:ph type="ftr" sz="quarter" idx="18"/>
          </p:nvPr>
        </p:nvSpPr>
        <p:spPr>
          <a:xfrm>
            <a:off x="7088056" y="6336077"/>
            <a:ext cx="4114800" cy="220717"/>
          </a:xfrm>
          <a:prstGeom prst="rect">
            <a:avLst/>
          </a:prstGeom>
        </p:spPr>
        <p:txBody>
          <a:bodyPr vert="horz" lIns="91440" tIns="45720" rIns="91440" bIns="45720" rtlCol="0" anchor="t"/>
          <a:lstStyle>
            <a:defPPr>
              <a:defRPr lang="en-US"/>
            </a:defPPr>
            <a:lvl1pPr marL="0" algn="r" defTabSz="914400" rtl="0" eaLnBrk="1" latinLnBrk="0" hangingPunct="1">
              <a:lnSpc>
                <a:spcPct val="90000"/>
              </a:lnSpc>
              <a:defRPr sz="1200" kern="1200" cap="all" baseline="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Confidential</a:t>
            </a:r>
          </a:p>
        </p:txBody>
      </p:sp>
      <p:sp>
        <p:nvSpPr>
          <p:cNvPr id="5" name="Slide Number Placeholder 4">
            <a:extLst>
              <a:ext uri="{FF2B5EF4-FFF2-40B4-BE49-F238E27FC236}">
                <a16:creationId xmlns:a16="http://schemas.microsoft.com/office/drawing/2014/main" id="{3F56E11A-BC3C-B1EA-CB4A-92877740FC01}"/>
              </a:ext>
            </a:extLst>
          </p:cNvPr>
          <p:cNvSpPr>
            <a:spLocks noGrp="1"/>
          </p:cNvSpPr>
          <p:nvPr>
            <p:ph type="sldNum" sz="quarter" idx="19"/>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2"/>
              </a:buBlip>
              <a:defRPr sz="2000" kern="1200" cap="all" normalizeH="0" baseline="1000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21">
              <a:buFontTx/>
              <a:buBlip>
                <a:blip r:embed="rId3"/>
              </a:buBlip>
            </a:pPr>
            <a:fld id="{104FC826-72BB-4AF1-BA01-A94F7396A7DC}" type="slidenum">
              <a:rPr lang="en-US" smtClean="0"/>
              <a:pPr defTabSz="1088421">
                <a:buFontTx/>
                <a:buBlip>
                  <a:blip r:embed="rId3"/>
                </a:buBlip>
              </a:pPr>
              <a:t>12</a:t>
            </a:fld>
            <a:endParaRPr lang="en-US"/>
          </a:p>
        </p:txBody>
      </p:sp>
      <p:sp>
        <p:nvSpPr>
          <p:cNvPr id="6" name="Rounded Rectangle 5">
            <a:extLst>
              <a:ext uri="{FF2B5EF4-FFF2-40B4-BE49-F238E27FC236}">
                <a16:creationId xmlns:a16="http://schemas.microsoft.com/office/drawing/2014/main" id="{FA5F2B80-DF56-78AC-CEA7-5615CB58A86C}"/>
              </a:ext>
            </a:extLst>
          </p:cNvPr>
          <p:cNvSpPr/>
          <p:nvPr/>
        </p:nvSpPr>
        <p:spPr bwMode="ltGray">
          <a:xfrm>
            <a:off x="6322992" y="146050"/>
            <a:ext cx="1527464" cy="467591"/>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25400" dir="5400000" algn="ctr" rotWithShape="0">
                    <a:srgbClr val="6E747A">
                      <a:alpha val="43000"/>
                    </a:srgbClr>
                  </a:outerShdw>
                </a:effectLst>
              </a:rPr>
              <a:t>Client</a:t>
            </a:r>
            <a:endParaRPr lang="en-US">
              <a:solidFill>
                <a:schemeClr val="tx1"/>
              </a:solidFill>
            </a:endParaRPr>
          </a:p>
        </p:txBody>
      </p:sp>
      <p:sp>
        <p:nvSpPr>
          <p:cNvPr id="8" name="Rounded Rectangle 7">
            <a:extLst>
              <a:ext uri="{FF2B5EF4-FFF2-40B4-BE49-F238E27FC236}">
                <a16:creationId xmlns:a16="http://schemas.microsoft.com/office/drawing/2014/main" id="{CAA4FDD0-AB94-68A6-1716-22A263252839}"/>
              </a:ext>
            </a:extLst>
          </p:cNvPr>
          <p:cNvSpPr/>
          <p:nvPr/>
        </p:nvSpPr>
        <p:spPr bwMode="ltGray">
          <a:xfrm>
            <a:off x="6324647" y="2159953"/>
            <a:ext cx="1527464" cy="467591"/>
          </a:xfrm>
          <a:prstGeom prst="round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w="0"/>
                <a:solidFill>
                  <a:schemeClr val="bg1"/>
                </a:solidFill>
                <a:effectLst>
                  <a:outerShdw blurRad="38100" dist="25400" dir="5400000" algn="ctr" rotWithShape="0">
                    <a:srgbClr val="6E747A">
                      <a:alpha val="43000"/>
                    </a:srgbClr>
                  </a:outerShdw>
                </a:effectLst>
              </a:rPr>
              <a:t>dpapi server</a:t>
            </a:r>
            <a:endParaRPr lang="en-US">
              <a:solidFill>
                <a:schemeClr val="bg1"/>
              </a:solidFill>
            </a:endParaRPr>
          </a:p>
        </p:txBody>
      </p:sp>
      <p:sp>
        <p:nvSpPr>
          <p:cNvPr id="9" name="Rounded Rectangle 8">
            <a:extLst>
              <a:ext uri="{FF2B5EF4-FFF2-40B4-BE49-F238E27FC236}">
                <a16:creationId xmlns:a16="http://schemas.microsoft.com/office/drawing/2014/main" id="{80B2F67E-11F4-6652-4628-E2B030E151EC}"/>
              </a:ext>
            </a:extLst>
          </p:cNvPr>
          <p:cNvSpPr/>
          <p:nvPr/>
        </p:nvSpPr>
        <p:spPr bwMode="ltGray">
          <a:xfrm>
            <a:off x="6432019" y="3112565"/>
            <a:ext cx="1527464" cy="46759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n w="0"/>
                <a:solidFill>
                  <a:schemeClr val="accent1"/>
                </a:solidFill>
                <a:effectLst>
                  <a:outerShdw blurRad="38100" dist="25400" dir="5400000" algn="ctr" rotWithShape="0">
                    <a:srgbClr val="6E747A">
                      <a:alpha val="43000"/>
                    </a:srgbClr>
                  </a:outerShdw>
                </a:effectLst>
              </a:rPr>
              <a:t>MPEC-1</a:t>
            </a:r>
            <a:endParaRPr lang="en-US" b="1">
              <a:solidFill>
                <a:schemeClr val="accent1"/>
              </a:solidFill>
            </a:endParaRPr>
          </a:p>
        </p:txBody>
      </p:sp>
      <p:sp>
        <p:nvSpPr>
          <p:cNvPr id="10" name="Rounded Rectangle 9">
            <a:extLst>
              <a:ext uri="{FF2B5EF4-FFF2-40B4-BE49-F238E27FC236}">
                <a16:creationId xmlns:a16="http://schemas.microsoft.com/office/drawing/2014/main" id="{50037EB5-0C9A-1212-EA64-E5421E6626DD}"/>
              </a:ext>
            </a:extLst>
          </p:cNvPr>
          <p:cNvSpPr/>
          <p:nvPr/>
        </p:nvSpPr>
        <p:spPr bwMode="ltGray">
          <a:xfrm>
            <a:off x="10038189" y="2533761"/>
            <a:ext cx="1527464" cy="46759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n w="0"/>
                <a:solidFill>
                  <a:schemeClr val="accent1"/>
                </a:solidFill>
                <a:effectLst>
                  <a:outerShdw blurRad="38100" dist="25400" dir="5400000" algn="ctr" rotWithShape="0">
                    <a:srgbClr val="6E747A">
                      <a:alpha val="43000"/>
                    </a:srgbClr>
                  </a:outerShdw>
                </a:effectLst>
              </a:rPr>
              <a:t>NEC-1</a:t>
            </a:r>
            <a:endParaRPr lang="en-US" b="1">
              <a:solidFill>
                <a:schemeClr val="accent1"/>
              </a:solidFill>
            </a:endParaRPr>
          </a:p>
        </p:txBody>
      </p:sp>
      <p:sp>
        <p:nvSpPr>
          <p:cNvPr id="11" name="Rounded Rectangle 10">
            <a:extLst>
              <a:ext uri="{FF2B5EF4-FFF2-40B4-BE49-F238E27FC236}">
                <a16:creationId xmlns:a16="http://schemas.microsoft.com/office/drawing/2014/main" id="{88F6281D-A7C7-AB09-D2FC-12A61418EBF2}"/>
              </a:ext>
            </a:extLst>
          </p:cNvPr>
          <p:cNvSpPr/>
          <p:nvPr/>
        </p:nvSpPr>
        <p:spPr bwMode="ltGray">
          <a:xfrm>
            <a:off x="10038189" y="3208553"/>
            <a:ext cx="1527464" cy="46759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n w="0"/>
                <a:solidFill>
                  <a:schemeClr val="accent1"/>
                </a:solidFill>
                <a:effectLst>
                  <a:outerShdw blurRad="38100" dist="25400" dir="5400000" algn="ctr" rotWithShape="0">
                    <a:srgbClr val="6E747A">
                      <a:alpha val="43000"/>
                    </a:srgbClr>
                  </a:outerShdw>
                </a:effectLst>
              </a:rPr>
              <a:t>NEC-2</a:t>
            </a:r>
            <a:endParaRPr lang="en-US" b="1">
              <a:solidFill>
                <a:schemeClr val="accent1"/>
              </a:solidFill>
            </a:endParaRPr>
          </a:p>
        </p:txBody>
      </p:sp>
      <p:cxnSp>
        <p:nvCxnSpPr>
          <p:cNvPr id="13" name="Elbow Connector 12">
            <a:extLst>
              <a:ext uri="{FF2B5EF4-FFF2-40B4-BE49-F238E27FC236}">
                <a16:creationId xmlns:a16="http://schemas.microsoft.com/office/drawing/2014/main" id="{77A8BD60-0E67-881E-6615-5B2DF87662CD}"/>
              </a:ext>
            </a:extLst>
          </p:cNvPr>
          <p:cNvCxnSpPr>
            <a:cxnSpLocks/>
            <a:stCxn id="6" idx="2"/>
            <a:endCxn id="8" idx="0"/>
          </p:cNvCxnSpPr>
          <p:nvPr/>
        </p:nvCxnSpPr>
        <p:spPr>
          <a:xfrm rot="16200000" flipH="1">
            <a:off x="6314395" y="1385969"/>
            <a:ext cx="1546312" cy="1655"/>
          </a:xfrm>
          <a:prstGeom prst="bentConnector3">
            <a:avLst>
              <a:gd name="adj1" fmla="val 50000"/>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E7F456F2-EC94-2788-1593-016125D617BF}"/>
              </a:ext>
            </a:extLst>
          </p:cNvPr>
          <p:cNvCxnSpPr>
            <a:cxnSpLocks/>
            <a:stCxn id="8" idx="1"/>
            <a:endCxn id="9" idx="1"/>
          </p:cNvCxnSpPr>
          <p:nvPr/>
        </p:nvCxnSpPr>
        <p:spPr>
          <a:xfrm rot="10800000" flipH="1" flipV="1">
            <a:off x="6324647" y="2393749"/>
            <a:ext cx="107372" cy="952612"/>
          </a:xfrm>
          <a:prstGeom prst="bentConnector3">
            <a:avLst>
              <a:gd name="adj1" fmla="val -212905"/>
            </a:avLst>
          </a:prstGeom>
          <a:ln w="57150">
            <a:solidFill>
              <a:schemeClr val="tx1">
                <a:lumMod val="50000"/>
                <a:lumOff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Magnetic Disk 17">
            <a:extLst>
              <a:ext uri="{FF2B5EF4-FFF2-40B4-BE49-F238E27FC236}">
                <a16:creationId xmlns:a16="http://schemas.microsoft.com/office/drawing/2014/main" id="{2A367B30-660D-F01F-83A8-F5F405A8DFB1}"/>
              </a:ext>
            </a:extLst>
          </p:cNvPr>
          <p:cNvSpPr/>
          <p:nvPr/>
        </p:nvSpPr>
        <p:spPr bwMode="ltGray">
          <a:xfrm>
            <a:off x="6750107" y="4777510"/>
            <a:ext cx="905037" cy="814746"/>
          </a:xfrm>
          <a:prstGeom prst="flowChartMagneticDisk">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Data store</a:t>
            </a:r>
          </a:p>
        </p:txBody>
      </p:sp>
      <p:cxnSp>
        <p:nvCxnSpPr>
          <p:cNvPr id="23" name="Elbow Connector 22">
            <a:extLst>
              <a:ext uri="{FF2B5EF4-FFF2-40B4-BE49-F238E27FC236}">
                <a16:creationId xmlns:a16="http://schemas.microsoft.com/office/drawing/2014/main" id="{89B750AC-5CD0-74DF-7997-541CCEFC4974}"/>
              </a:ext>
            </a:extLst>
          </p:cNvPr>
          <p:cNvCxnSpPr>
            <a:cxnSpLocks/>
            <a:stCxn id="53" idx="2"/>
            <a:endCxn id="10" idx="1"/>
          </p:cNvCxnSpPr>
          <p:nvPr/>
        </p:nvCxnSpPr>
        <p:spPr>
          <a:xfrm rot="5400000">
            <a:off x="9897939" y="2355286"/>
            <a:ext cx="552521" cy="272020"/>
          </a:xfrm>
          <a:prstGeom prst="bentConnector4">
            <a:avLst>
              <a:gd name="adj1" fmla="val 28843"/>
              <a:gd name="adj2" fmla="val 184038"/>
            </a:avLst>
          </a:prstGeom>
          <a:ln w="57150">
            <a:solidFill>
              <a:schemeClr val="tx1">
                <a:lumMod val="50000"/>
                <a:lumOff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AD18BF53-B49C-1039-2FE6-8AE2C77FAF5F}"/>
              </a:ext>
            </a:extLst>
          </p:cNvPr>
          <p:cNvCxnSpPr>
            <a:cxnSpLocks/>
            <a:stCxn id="53" idx="2"/>
            <a:endCxn id="11" idx="1"/>
          </p:cNvCxnSpPr>
          <p:nvPr/>
        </p:nvCxnSpPr>
        <p:spPr>
          <a:xfrm rot="5400000">
            <a:off x="9560543" y="2692682"/>
            <a:ext cx="1227313" cy="272020"/>
          </a:xfrm>
          <a:prstGeom prst="bentConnector4">
            <a:avLst>
              <a:gd name="adj1" fmla="val 13026"/>
              <a:gd name="adj2" fmla="val 184038"/>
            </a:avLst>
          </a:prstGeom>
          <a:ln w="57150">
            <a:solidFill>
              <a:schemeClr val="tx1">
                <a:lumMod val="50000"/>
                <a:lumOff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B6180EAB-3B97-58B3-AB7E-67FB4B9CFEFC}"/>
              </a:ext>
            </a:extLst>
          </p:cNvPr>
          <p:cNvCxnSpPr>
            <a:cxnSpLocks/>
            <a:stCxn id="8" idx="2"/>
            <a:endCxn id="9" idx="3"/>
          </p:cNvCxnSpPr>
          <p:nvPr/>
        </p:nvCxnSpPr>
        <p:spPr>
          <a:xfrm rot="16200000" flipH="1">
            <a:off x="7164523" y="2551400"/>
            <a:ext cx="718817" cy="871104"/>
          </a:xfrm>
          <a:prstGeom prst="bentConnector4">
            <a:avLst>
              <a:gd name="adj1" fmla="val 33737"/>
              <a:gd name="adj2" fmla="val 126243"/>
            </a:avLst>
          </a:prstGeom>
          <a:ln w="57150">
            <a:solidFill>
              <a:schemeClr val="tx1">
                <a:lumMod val="50000"/>
                <a:lumOff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839ACC93-719F-D491-3F8A-2EB56BA8E3AD}"/>
              </a:ext>
            </a:extLst>
          </p:cNvPr>
          <p:cNvCxnSpPr>
            <a:cxnSpLocks/>
            <a:stCxn id="53" idx="3"/>
            <a:endCxn id="10" idx="3"/>
          </p:cNvCxnSpPr>
          <p:nvPr/>
        </p:nvCxnSpPr>
        <p:spPr>
          <a:xfrm>
            <a:off x="11073941" y="1981241"/>
            <a:ext cx="491712" cy="786316"/>
          </a:xfrm>
          <a:prstGeom prst="bentConnector3">
            <a:avLst>
              <a:gd name="adj1" fmla="val 146491"/>
            </a:avLst>
          </a:prstGeom>
          <a:ln w="57150">
            <a:solidFill>
              <a:schemeClr val="tx1">
                <a:lumMod val="50000"/>
                <a:lumOff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31294A96-CCA7-54AE-02D0-759173C49623}"/>
              </a:ext>
            </a:extLst>
          </p:cNvPr>
          <p:cNvCxnSpPr>
            <a:cxnSpLocks/>
            <a:stCxn id="53" idx="3"/>
            <a:endCxn id="11" idx="3"/>
          </p:cNvCxnSpPr>
          <p:nvPr/>
        </p:nvCxnSpPr>
        <p:spPr>
          <a:xfrm>
            <a:off x="11073941" y="1981241"/>
            <a:ext cx="491712" cy="1461108"/>
          </a:xfrm>
          <a:prstGeom prst="bentConnector3">
            <a:avLst>
              <a:gd name="adj1" fmla="val 146491"/>
            </a:avLst>
          </a:prstGeom>
          <a:ln w="57150">
            <a:solidFill>
              <a:schemeClr val="tx1">
                <a:lumMod val="50000"/>
                <a:lumOff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27B741D7-F68A-4266-5D99-23B6F3D56B4A}"/>
              </a:ext>
            </a:extLst>
          </p:cNvPr>
          <p:cNvCxnSpPr>
            <a:cxnSpLocks/>
            <a:stCxn id="18" idx="1"/>
            <a:endCxn id="9" idx="2"/>
          </p:cNvCxnSpPr>
          <p:nvPr/>
        </p:nvCxnSpPr>
        <p:spPr>
          <a:xfrm rot="16200000" flipV="1">
            <a:off x="6600512" y="4175395"/>
            <a:ext cx="1197354" cy="6875"/>
          </a:xfrm>
          <a:prstGeom prst="bentConnector3">
            <a:avLst>
              <a:gd name="adj1" fmla="val 50000"/>
            </a:avLst>
          </a:prstGeom>
          <a:ln w="57150">
            <a:solidFill>
              <a:schemeClr val="accent4">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6A4B1EE-CAD2-7B09-EC22-DEA1064C07AE}"/>
              </a:ext>
            </a:extLst>
          </p:cNvPr>
          <p:cNvSpPr txBox="1"/>
          <p:nvPr/>
        </p:nvSpPr>
        <p:spPr>
          <a:xfrm>
            <a:off x="7100136" y="868356"/>
            <a:ext cx="1566369" cy="627864"/>
          </a:xfrm>
          <a:prstGeom prst="rect">
            <a:avLst/>
          </a:prstGeom>
          <a:noFill/>
          <a:ln w="57150">
            <a:noFill/>
            <a:miter lim="800000"/>
          </a:ln>
        </p:spPr>
        <p:txBody>
          <a:bodyPr wrap="square" lIns="91440" tIns="91440" rIns="91440" bIns="91440" rtlCol="0">
            <a:spAutoFit/>
          </a:bodyPr>
          <a:lstStyle/>
          <a:p>
            <a:pPr algn="ctr">
              <a:lnSpc>
                <a:spcPct val="90000"/>
              </a:lnSpc>
              <a:spcBef>
                <a:spcPts val="400"/>
              </a:spcBef>
            </a:pPr>
            <a:r>
              <a:rPr lang="en-US" sz="1600"/>
              <a:t>Management Plane/SMU</a:t>
            </a:r>
          </a:p>
        </p:txBody>
      </p:sp>
      <p:sp>
        <p:nvSpPr>
          <p:cNvPr id="38" name="TextBox 37">
            <a:extLst>
              <a:ext uri="{FF2B5EF4-FFF2-40B4-BE49-F238E27FC236}">
                <a16:creationId xmlns:a16="http://schemas.microsoft.com/office/drawing/2014/main" id="{F343F6A8-F428-BD2A-611B-6BFBF784639D}"/>
              </a:ext>
            </a:extLst>
          </p:cNvPr>
          <p:cNvSpPr txBox="1"/>
          <p:nvPr/>
        </p:nvSpPr>
        <p:spPr>
          <a:xfrm>
            <a:off x="9082289" y="885880"/>
            <a:ext cx="1566369" cy="627864"/>
          </a:xfrm>
          <a:prstGeom prst="rect">
            <a:avLst/>
          </a:prstGeom>
          <a:noFill/>
          <a:ln w="57150">
            <a:noFill/>
            <a:miter lim="800000"/>
          </a:ln>
        </p:spPr>
        <p:txBody>
          <a:bodyPr wrap="square" lIns="91440" tIns="91440" rIns="91440" bIns="91440" rtlCol="0">
            <a:spAutoFit/>
          </a:bodyPr>
          <a:lstStyle/>
          <a:p>
            <a:pPr algn="ctr">
              <a:lnSpc>
                <a:spcPct val="90000"/>
              </a:lnSpc>
              <a:spcBef>
                <a:spcPts val="400"/>
              </a:spcBef>
            </a:pPr>
            <a:r>
              <a:rPr lang="en-US" sz="1600"/>
              <a:t>Storage/Custom Node Plane</a:t>
            </a:r>
          </a:p>
        </p:txBody>
      </p:sp>
      <p:cxnSp>
        <p:nvCxnSpPr>
          <p:cNvPr id="40" name="Straight Connector 39">
            <a:extLst>
              <a:ext uri="{FF2B5EF4-FFF2-40B4-BE49-F238E27FC236}">
                <a16:creationId xmlns:a16="http://schemas.microsoft.com/office/drawing/2014/main" id="{5E64A491-91C7-5CF0-15C2-363B90F93AF9}"/>
              </a:ext>
            </a:extLst>
          </p:cNvPr>
          <p:cNvCxnSpPr>
            <a:cxnSpLocks/>
          </p:cNvCxnSpPr>
          <p:nvPr/>
        </p:nvCxnSpPr>
        <p:spPr>
          <a:xfrm>
            <a:off x="8862769" y="1018211"/>
            <a:ext cx="20597" cy="5723690"/>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3" name="Rounded Rectangle 52">
            <a:extLst>
              <a:ext uri="{FF2B5EF4-FFF2-40B4-BE49-F238E27FC236}">
                <a16:creationId xmlns:a16="http://schemas.microsoft.com/office/drawing/2014/main" id="{B922A822-DF68-5653-8C80-2CAB359282D3}"/>
              </a:ext>
            </a:extLst>
          </p:cNvPr>
          <p:cNvSpPr/>
          <p:nvPr/>
        </p:nvSpPr>
        <p:spPr bwMode="ltGray">
          <a:xfrm>
            <a:off x="9546477" y="1747445"/>
            <a:ext cx="1527464" cy="467591"/>
          </a:xfrm>
          <a:prstGeom prst="round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w="0"/>
                <a:solidFill>
                  <a:schemeClr val="bg1"/>
                </a:solidFill>
                <a:effectLst>
                  <a:outerShdw blurRad="38100" dist="25400" dir="5400000" algn="ctr" rotWithShape="0">
                    <a:srgbClr val="6E747A">
                      <a:alpha val="43000"/>
                    </a:srgbClr>
                  </a:outerShdw>
                </a:effectLst>
              </a:rPr>
              <a:t>dpapi server</a:t>
            </a:r>
            <a:endParaRPr lang="en-US">
              <a:solidFill>
                <a:schemeClr val="bg1"/>
              </a:solidFill>
            </a:endParaRPr>
          </a:p>
        </p:txBody>
      </p:sp>
      <p:sp>
        <p:nvSpPr>
          <p:cNvPr id="74" name="Rectangle 73">
            <a:extLst>
              <a:ext uri="{FF2B5EF4-FFF2-40B4-BE49-F238E27FC236}">
                <a16:creationId xmlns:a16="http://schemas.microsoft.com/office/drawing/2014/main" id="{E058F385-4142-B1D1-2777-76D212C858E8}"/>
              </a:ext>
            </a:extLst>
          </p:cNvPr>
          <p:cNvSpPr/>
          <p:nvPr/>
        </p:nvSpPr>
        <p:spPr bwMode="ltGray">
          <a:xfrm>
            <a:off x="9155770" y="1595047"/>
            <a:ext cx="2887365" cy="2289437"/>
          </a:xfrm>
          <a:prstGeom prst="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a:extLst>
              <a:ext uri="{FF2B5EF4-FFF2-40B4-BE49-F238E27FC236}">
                <a16:creationId xmlns:a16="http://schemas.microsoft.com/office/drawing/2014/main" id="{AC33EBDA-2C3C-BB8A-17B7-213EBA35E362}"/>
              </a:ext>
            </a:extLst>
          </p:cNvPr>
          <p:cNvSpPr/>
          <p:nvPr/>
        </p:nvSpPr>
        <p:spPr bwMode="ltGray">
          <a:xfrm>
            <a:off x="10053475" y="4951088"/>
            <a:ext cx="1527464" cy="46759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n w="0"/>
                <a:solidFill>
                  <a:schemeClr val="accent1"/>
                </a:solidFill>
                <a:effectLst>
                  <a:outerShdw blurRad="38100" dist="25400" dir="5400000" algn="ctr" rotWithShape="0">
                    <a:srgbClr val="6E747A">
                      <a:alpha val="43000"/>
                    </a:srgbClr>
                  </a:outerShdw>
                </a:effectLst>
              </a:rPr>
              <a:t>NEC-1</a:t>
            </a:r>
            <a:endParaRPr lang="en-US" b="1">
              <a:solidFill>
                <a:schemeClr val="accent1"/>
              </a:solidFill>
            </a:endParaRPr>
          </a:p>
        </p:txBody>
      </p:sp>
      <p:sp>
        <p:nvSpPr>
          <p:cNvPr id="76" name="Rounded Rectangle 75">
            <a:extLst>
              <a:ext uri="{FF2B5EF4-FFF2-40B4-BE49-F238E27FC236}">
                <a16:creationId xmlns:a16="http://schemas.microsoft.com/office/drawing/2014/main" id="{CBD63E68-2764-513E-24B2-EA90BDEEFCE9}"/>
              </a:ext>
            </a:extLst>
          </p:cNvPr>
          <p:cNvSpPr/>
          <p:nvPr/>
        </p:nvSpPr>
        <p:spPr bwMode="ltGray">
          <a:xfrm>
            <a:off x="10053475" y="5625880"/>
            <a:ext cx="1527464" cy="46759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n w="0"/>
                <a:solidFill>
                  <a:schemeClr val="accent1"/>
                </a:solidFill>
                <a:effectLst>
                  <a:outerShdw blurRad="38100" dist="25400" dir="5400000" algn="ctr" rotWithShape="0">
                    <a:srgbClr val="6E747A">
                      <a:alpha val="43000"/>
                    </a:srgbClr>
                  </a:outerShdw>
                </a:effectLst>
              </a:rPr>
              <a:t>NEC-2</a:t>
            </a:r>
            <a:endParaRPr lang="en-US" b="1">
              <a:solidFill>
                <a:schemeClr val="accent1"/>
              </a:solidFill>
            </a:endParaRPr>
          </a:p>
        </p:txBody>
      </p:sp>
      <p:cxnSp>
        <p:nvCxnSpPr>
          <p:cNvPr id="77" name="Elbow Connector 76">
            <a:extLst>
              <a:ext uri="{FF2B5EF4-FFF2-40B4-BE49-F238E27FC236}">
                <a16:creationId xmlns:a16="http://schemas.microsoft.com/office/drawing/2014/main" id="{7B389CCF-F8AC-0083-31F3-20FD7B8033C3}"/>
              </a:ext>
            </a:extLst>
          </p:cNvPr>
          <p:cNvCxnSpPr>
            <a:cxnSpLocks/>
            <a:stCxn id="81" idx="2"/>
            <a:endCxn id="75" idx="1"/>
          </p:cNvCxnSpPr>
          <p:nvPr/>
        </p:nvCxnSpPr>
        <p:spPr>
          <a:xfrm rot="5400000">
            <a:off x="9913225" y="4772613"/>
            <a:ext cx="552521" cy="272020"/>
          </a:xfrm>
          <a:prstGeom prst="bentConnector4">
            <a:avLst>
              <a:gd name="adj1" fmla="val 28843"/>
              <a:gd name="adj2" fmla="val 184038"/>
            </a:avLst>
          </a:prstGeom>
          <a:ln w="57150">
            <a:solidFill>
              <a:schemeClr val="tx1">
                <a:lumMod val="50000"/>
                <a:lumOff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77">
            <a:extLst>
              <a:ext uri="{FF2B5EF4-FFF2-40B4-BE49-F238E27FC236}">
                <a16:creationId xmlns:a16="http://schemas.microsoft.com/office/drawing/2014/main" id="{1006B5F7-E955-587E-62C6-110D862F18B2}"/>
              </a:ext>
            </a:extLst>
          </p:cNvPr>
          <p:cNvCxnSpPr>
            <a:cxnSpLocks/>
            <a:stCxn id="81" idx="2"/>
            <a:endCxn id="76" idx="1"/>
          </p:cNvCxnSpPr>
          <p:nvPr/>
        </p:nvCxnSpPr>
        <p:spPr>
          <a:xfrm rot="5400000">
            <a:off x="9575829" y="5110009"/>
            <a:ext cx="1227313" cy="272020"/>
          </a:xfrm>
          <a:prstGeom prst="bentConnector4">
            <a:avLst>
              <a:gd name="adj1" fmla="val 13026"/>
              <a:gd name="adj2" fmla="val 184038"/>
            </a:avLst>
          </a:prstGeom>
          <a:ln w="57150">
            <a:solidFill>
              <a:schemeClr val="tx1">
                <a:lumMod val="50000"/>
                <a:lumOff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a:extLst>
              <a:ext uri="{FF2B5EF4-FFF2-40B4-BE49-F238E27FC236}">
                <a16:creationId xmlns:a16="http://schemas.microsoft.com/office/drawing/2014/main" id="{1C3F76CE-A2B6-3EB9-42B0-632AEC0197C9}"/>
              </a:ext>
            </a:extLst>
          </p:cNvPr>
          <p:cNvCxnSpPr>
            <a:cxnSpLocks/>
            <a:stCxn id="81" idx="3"/>
            <a:endCxn id="75" idx="3"/>
          </p:cNvCxnSpPr>
          <p:nvPr/>
        </p:nvCxnSpPr>
        <p:spPr>
          <a:xfrm>
            <a:off x="11089227" y="4398568"/>
            <a:ext cx="491712" cy="786316"/>
          </a:xfrm>
          <a:prstGeom prst="bentConnector3">
            <a:avLst>
              <a:gd name="adj1" fmla="val 146491"/>
            </a:avLst>
          </a:prstGeom>
          <a:ln w="57150">
            <a:solidFill>
              <a:schemeClr val="tx1">
                <a:lumMod val="50000"/>
                <a:lumOff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DD962A3F-5BAE-0831-ED95-9C8A55A3C880}"/>
              </a:ext>
            </a:extLst>
          </p:cNvPr>
          <p:cNvCxnSpPr>
            <a:cxnSpLocks/>
            <a:stCxn id="81" idx="3"/>
            <a:endCxn id="76" idx="3"/>
          </p:cNvCxnSpPr>
          <p:nvPr/>
        </p:nvCxnSpPr>
        <p:spPr>
          <a:xfrm>
            <a:off x="11089227" y="4398568"/>
            <a:ext cx="491712" cy="1461108"/>
          </a:xfrm>
          <a:prstGeom prst="bentConnector3">
            <a:avLst>
              <a:gd name="adj1" fmla="val 146491"/>
            </a:avLst>
          </a:prstGeom>
          <a:ln w="57150">
            <a:solidFill>
              <a:schemeClr val="tx1">
                <a:lumMod val="50000"/>
                <a:lumOff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81" name="Rounded Rectangle 80">
            <a:extLst>
              <a:ext uri="{FF2B5EF4-FFF2-40B4-BE49-F238E27FC236}">
                <a16:creationId xmlns:a16="http://schemas.microsoft.com/office/drawing/2014/main" id="{121FAE61-9286-9CC8-28C3-891BB5D21C67}"/>
              </a:ext>
            </a:extLst>
          </p:cNvPr>
          <p:cNvSpPr/>
          <p:nvPr/>
        </p:nvSpPr>
        <p:spPr bwMode="ltGray">
          <a:xfrm>
            <a:off x="9561763" y="4164772"/>
            <a:ext cx="1527464" cy="467591"/>
          </a:xfrm>
          <a:prstGeom prst="round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w="0"/>
                <a:solidFill>
                  <a:schemeClr val="bg1"/>
                </a:solidFill>
                <a:effectLst>
                  <a:outerShdw blurRad="38100" dist="25400" dir="5400000" algn="ctr" rotWithShape="0">
                    <a:srgbClr val="6E747A">
                      <a:alpha val="43000"/>
                    </a:srgbClr>
                  </a:outerShdw>
                </a:effectLst>
              </a:rPr>
              <a:t>dpapi server</a:t>
            </a:r>
            <a:endParaRPr lang="en-US">
              <a:solidFill>
                <a:schemeClr val="bg1"/>
              </a:solidFill>
            </a:endParaRPr>
          </a:p>
        </p:txBody>
      </p:sp>
      <p:sp>
        <p:nvSpPr>
          <p:cNvPr id="82" name="Rectangle 81">
            <a:extLst>
              <a:ext uri="{FF2B5EF4-FFF2-40B4-BE49-F238E27FC236}">
                <a16:creationId xmlns:a16="http://schemas.microsoft.com/office/drawing/2014/main" id="{4510EACF-46EE-18E5-5BC1-56685017FBC7}"/>
              </a:ext>
            </a:extLst>
          </p:cNvPr>
          <p:cNvSpPr/>
          <p:nvPr/>
        </p:nvSpPr>
        <p:spPr bwMode="ltGray">
          <a:xfrm>
            <a:off x="9171056" y="4012374"/>
            <a:ext cx="2887365" cy="2289437"/>
          </a:xfrm>
          <a:prstGeom prst="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Elbow Connector 82">
            <a:extLst>
              <a:ext uri="{FF2B5EF4-FFF2-40B4-BE49-F238E27FC236}">
                <a16:creationId xmlns:a16="http://schemas.microsoft.com/office/drawing/2014/main" id="{D79798C0-866F-A89B-0D22-91DEC4E86C40}"/>
              </a:ext>
            </a:extLst>
          </p:cNvPr>
          <p:cNvCxnSpPr>
            <a:cxnSpLocks/>
            <a:stCxn id="8" idx="3"/>
            <a:endCxn id="53" idx="1"/>
          </p:cNvCxnSpPr>
          <p:nvPr/>
        </p:nvCxnSpPr>
        <p:spPr>
          <a:xfrm flipV="1">
            <a:off x="7852111" y="1981241"/>
            <a:ext cx="1694366" cy="412508"/>
          </a:xfrm>
          <a:prstGeom prst="bentConnector3">
            <a:avLst>
              <a:gd name="adj1" fmla="val 50000"/>
            </a:avLst>
          </a:prstGeom>
          <a:ln w="57150">
            <a:solidFill>
              <a:schemeClr val="accent6">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Elbow Connector 85">
            <a:extLst>
              <a:ext uri="{FF2B5EF4-FFF2-40B4-BE49-F238E27FC236}">
                <a16:creationId xmlns:a16="http://schemas.microsoft.com/office/drawing/2014/main" id="{605D4E1E-08D2-AAA7-BE1A-CF05C0EF1CDF}"/>
              </a:ext>
            </a:extLst>
          </p:cNvPr>
          <p:cNvCxnSpPr>
            <a:cxnSpLocks/>
            <a:stCxn id="8" idx="3"/>
            <a:endCxn id="81" idx="1"/>
          </p:cNvCxnSpPr>
          <p:nvPr/>
        </p:nvCxnSpPr>
        <p:spPr>
          <a:xfrm>
            <a:off x="7852111" y="2393749"/>
            <a:ext cx="1709652" cy="2004819"/>
          </a:xfrm>
          <a:prstGeom prst="bentConnector3">
            <a:avLst>
              <a:gd name="adj1" fmla="val 50000"/>
            </a:avLst>
          </a:prstGeom>
          <a:ln w="57150">
            <a:solidFill>
              <a:schemeClr val="accent6">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F32453C-4946-D40E-358D-DAEDD53A43DE}"/>
              </a:ext>
            </a:extLst>
          </p:cNvPr>
          <p:cNvSpPr txBox="1"/>
          <p:nvPr/>
        </p:nvSpPr>
        <p:spPr>
          <a:xfrm>
            <a:off x="9295255" y="2627543"/>
            <a:ext cx="316258" cy="249299"/>
          </a:xfrm>
          <a:prstGeom prst="rect">
            <a:avLst/>
          </a:prstGeom>
          <a:noFill/>
          <a:ln w="57150">
            <a:noFill/>
            <a:miter lim="800000"/>
          </a:ln>
        </p:spPr>
        <p:txBody>
          <a:bodyPr wrap="square" lIns="0" tIns="0" rIns="0" bIns="0" rtlCol="0">
            <a:spAutoFit/>
          </a:bodyPr>
          <a:lstStyle/>
          <a:p>
            <a:pPr algn="l">
              <a:lnSpc>
                <a:spcPct val="90000"/>
              </a:lnSpc>
              <a:spcBef>
                <a:spcPts val="400"/>
              </a:spcBef>
            </a:pPr>
            <a:r>
              <a:rPr lang="en-US" b="1"/>
              <a:t>N1</a:t>
            </a:r>
          </a:p>
        </p:txBody>
      </p:sp>
      <p:sp>
        <p:nvSpPr>
          <p:cNvPr id="100" name="TextBox 99">
            <a:extLst>
              <a:ext uri="{FF2B5EF4-FFF2-40B4-BE49-F238E27FC236}">
                <a16:creationId xmlns:a16="http://schemas.microsoft.com/office/drawing/2014/main" id="{B3A595D2-6E1F-F81B-7416-A9F0D456F8D5}"/>
              </a:ext>
            </a:extLst>
          </p:cNvPr>
          <p:cNvSpPr txBox="1"/>
          <p:nvPr/>
        </p:nvSpPr>
        <p:spPr>
          <a:xfrm>
            <a:off x="9295255" y="5100890"/>
            <a:ext cx="316258" cy="249299"/>
          </a:xfrm>
          <a:prstGeom prst="rect">
            <a:avLst/>
          </a:prstGeom>
          <a:noFill/>
          <a:ln w="57150">
            <a:noFill/>
            <a:miter lim="800000"/>
          </a:ln>
        </p:spPr>
        <p:txBody>
          <a:bodyPr wrap="square" lIns="0" tIns="0" rIns="0" bIns="0" rtlCol="0">
            <a:spAutoFit/>
          </a:bodyPr>
          <a:lstStyle/>
          <a:p>
            <a:pPr algn="l">
              <a:lnSpc>
                <a:spcPct val="90000"/>
              </a:lnSpc>
              <a:spcBef>
                <a:spcPts val="400"/>
              </a:spcBef>
            </a:pPr>
            <a:r>
              <a:rPr lang="en-US" b="1"/>
              <a:t>N2</a:t>
            </a:r>
          </a:p>
        </p:txBody>
      </p:sp>
      <p:sp>
        <p:nvSpPr>
          <p:cNvPr id="101" name="Rectangle 100">
            <a:extLst>
              <a:ext uri="{FF2B5EF4-FFF2-40B4-BE49-F238E27FC236}">
                <a16:creationId xmlns:a16="http://schemas.microsoft.com/office/drawing/2014/main" id="{168E7C4F-5756-684D-6DAB-4B4A2946244D}"/>
              </a:ext>
            </a:extLst>
          </p:cNvPr>
          <p:cNvSpPr/>
          <p:nvPr/>
        </p:nvSpPr>
        <p:spPr bwMode="ltGray">
          <a:xfrm>
            <a:off x="5643040" y="1595047"/>
            <a:ext cx="2887365" cy="4394597"/>
          </a:xfrm>
          <a:prstGeom prst="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06CEB6F5-7C30-774E-EE19-B65EAE6BB7FE}"/>
              </a:ext>
            </a:extLst>
          </p:cNvPr>
          <p:cNvSpPr txBox="1"/>
          <p:nvPr/>
        </p:nvSpPr>
        <p:spPr>
          <a:xfrm>
            <a:off x="5904876" y="3915473"/>
            <a:ext cx="472135" cy="249299"/>
          </a:xfrm>
          <a:prstGeom prst="rect">
            <a:avLst/>
          </a:prstGeom>
          <a:noFill/>
          <a:ln w="57150">
            <a:noFill/>
            <a:miter lim="800000"/>
          </a:ln>
        </p:spPr>
        <p:txBody>
          <a:bodyPr wrap="square" lIns="0" tIns="0" rIns="0" bIns="0" rtlCol="0">
            <a:spAutoFit/>
          </a:bodyPr>
          <a:lstStyle/>
          <a:p>
            <a:pPr algn="l">
              <a:lnSpc>
                <a:spcPct val="90000"/>
              </a:lnSpc>
              <a:spcBef>
                <a:spcPts val="400"/>
              </a:spcBef>
            </a:pPr>
            <a:r>
              <a:rPr lang="en-US" b="1"/>
              <a:t>SMU</a:t>
            </a:r>
          </a:p>
        </p:txBody>
      </p:sp>
    </p:spTree>
    <p:extLst>
      <p:ext uri="{BB962C8B-B14F-4D97-AF65-F5344CB8AC3E}">
        <p14:creationId xmlns:p14="http://schemas.microsoft.com/office/powerpoint/2010/main" val="244091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7983-A186-E3E9-7B76-719E8C2DBB80}"/>
              </a:ext>
            </a:extLst>
          </p:cNvPr>
          <p:cNvSpPr>
            <a:spLocks noGrp="1"/>
          </p:cNvSpPr>
          <p:nvPr>
            <p:ph type="title"/>
          </p:nvPr>
        </p:nvSpPr>
        <p:spPr/>
        <p:txBody>
          <a:bodyPr/>
          <a:lstStyle/>
          <a:p>
            <a:r>
              <a:rPr lang="en-US"/>
              <a:t>Resource tree representation of the cluster</a:t>
            </a:r>
          </a:p>
        </p:txBody>
      </p:sp>
      <p:sp>
        <p:nvSpPr>
          <p:cNvPr id="3" name="Text Placeholder 2">
            <a:extLst>
              <a:ext uri="{FF2B5EF4-FFF2-40B4-BE49-F238E27FC236}">
                <a16:creationId xmlns:a16="http://schemas.microsoft.com/office/drawing/2014/main" id="{8D921B33-38A4-70B9-A2FD-4635D10B3A57}"/>
              </a:ext>
            </a:extLst>
          </p:cNvPr>
          <p:cNvSpPr>
            <a:spLocks noGrp="1"/>
          </p:cNvSpPr>
          <p:nvPr>
            <p:ph type="body" sz="quarter" idx="17"/>
          </p:nvPr>
        </p:nvSpPr>
        <p:spPr/>
        <p:txBody>
          <a:bodyPr>
            <a:normAutofit lnSpcReduction="10000"/>
          </a:bodyPr>
          <a:lstStyle/>
          <a:p>
            <a:r>
              <a:rPr lang="en-US"/>
              <a:t>All Cluster Components and Collections represented as a Redfish/Swordfish Resource</a:t>
            </a:r>
          </a:p>
          <a:p>
            <a:pPr lvl="1"/>
            <a:r>
              <a:rPr lang="en-US"/>
              <a:t>Known Schema based data model (</a:t>
            </a:r>
            <a:r>
              <a:rPr lang="en-US" err="1"/>
              <a:t>json</a:t>
            </a:r>
            <a:r>
              <a:rPr lang="en-US"/>
              <a:t> format)</a:t>
            </a:r>
          </a:p>
          <a:p>
            <a:pPr lvl="1"/>
            <a:r>
              <a:rPr lang="en-US"/>
              <a:t>All Resources are uniquely identifiable </a:t>
            </a:r>
          </a:p>
          <a:p>
            <a:r>
              <a:rPr lang="en-US"/>
              <a:t>All resources within the “Resource Tree” are discoverable from the </a:t>
            </a:r>
            <a:r>
              <a:rPr lang="en-US" err="1"/>
              <a:t>ServiceRoot</a:t>
            </a:r>
            <a:r>
              <a:rPr lang="en-US"/>
              <a:t>: /redfish/v1</a:t>
            </a:r>
          </a:p>
          <a:p>
            <a:r>
              <a:rPr lang="en-US" err="1"/>
              <a:t>ServiceRoot</a:t>
            </a:r>
            <a:r>
              <a:rPr lang="en-US"/>
              <a:t> provides path to “top-level” resource collections:</a:t>
            </a:r>
          </a:p>
          <a:p>
            <a:pPr lvl="1"/>
            <a:r>
              <a:rPr lang="en-US"/>
              <a:t>/redfish/v1/Chassis</a:t>
            </a:r>
          </a:p>
          <a:p>
            <a:pPr lvl="1"/>
            <a:r>
              <a:rPr lang="en-US"/>
              <a:t>/redfish/v1/</a:t>
            </a:r>
            <a:r>
              <a:rPr lang="en-US" err="1"/>
              <a:t>StorageSystems</a:t>
            </a:r>
            <a:endParaRPr lang="en-US"/>
          </a:p>
          <a:p>
            <a:pPr lvl="1"/>
            <a:r>
              <a:rPr lang="en-US"/>
              <a:t>/redfish/v1/</a:t>
            </a:r>
            <a:r>
              <a:rPr lang="en-US" err="1"/>
              <a:t>StorageServices</a:t>
            </a:r>
            <a:endParaRPr lang="en-US"/>
          </a:p>
          <a:p>
            <a:pPr lvl="1"/>
            <a:r>
              <a:rPr lang="en-US"/>
              <a:t>/redfish/v1/Events</a:t>
            </a:r>
          </a:p>
          <a:p>
            <a:r>
              <a:rPr lang="en-US" err="1"/>
              <a:t>ServiceRoot</a:t>
            </a:r>
            <a:r>
              <a:rPr lang="en-US"/>
              <a:t> provides path to ”top-level” Service resources and their collections:</a:t>
            </a:r>
          </a:p>
          <a:p>
            <a:pPr lvl="1"/>
            <a:r>
              <a:rPr lang="en-US"/>
              <a:t>/redfish/v1/</a:t>
            </a:r>
            <a:r>
              <a:rPr lang="en-US" err="1"/>
              <a:t>SessionService</a:t>
            </a:r>
            <a:endParaRPr lang="en-US"/>
          </a:p>
          <a:p>
            <a:pPr lvl="2"/>
            <a:r>
              <a:rPr lang="en-US"/>
              <a:t>/redfish/v1/</a:t>
            </a:r>
            <a:r>
              <a:rPr lang="en-US" err="1"/>
              <a:t>SessionService</a:t>
            </a:r>
            <a:r>
              <a:rPr lang="en-US"/>
              <a:t>/Sessions</a:t>
            </a:r>
          </a:p>
          <a:p>
            <a:pPr lvl="1"/>
            <a:r>
              <a:rPr lang="en-US"/>
              <a:t>/redfish/v1/</a:t>
            </a:r>
            <a:r>
              <a:rPr lang="en-US" err="1"/>
              <a:t>EventService</a:t>
            </a:r>
            <a:endParaRPr lang="en-US"/>
          </a:p>
          <a:p>
            <a:pPr lvl="2"/>
            <a:r>
              <a:rPr lang="en-US"/>
              <a:t>/redfish/v1/</a:t>
            </a:r>
            <a:r>
              <a:rPr lang="en-US" err="1"/>
              <a:t>EventService</a:t>
            </a:r>
            <a:r>
              <a:rPr lang="en-US"/>
              <a:t>/Subscriptions</a:t>
            </a:r>
          </a:p>
          <a:p>
            <a:pPr lvl="1"/>
            <a:r>
              <a:rPr lang="en-US"/>
              <a:t>/redfish/v1/</a:t>
            </a:r>
            <a:r>
              <a:rPr lang="en-US" err="1"/>
              <a:t>UpdateService</a:t>
            </a:r>
            <a:endParaRPr lang="en-US"/>
          </a:p>
          <a:p>
            <a:pPr lvl="2"/>
            <a:r>
              <a:rPr lang="en-US"/>
              <a:t>/redfish/v1/</a:t>
            </a:r>
            <a:r>
              <a:rPr lang="en-US" err="1"/>
              <a:t>UpdateService</a:t>
            </a:r>
            <a:r>
              <a:rPr lang="en-US"/>
              <a:t>/</a:t>
            </a:r>
            <a:r>
              <a:rPr lang="en-US" err="1"/>
              <a:t>SoftwareInventory</a:t>
            </a:r>
            <a:endParaRPr lang="en-US"/>
          </a:p>
          <a:p>
            <a:pPr lvl="1"/>
            <a:endParaRPr lang="en-US"/>
          </a:p>
        </p:txBody>
      </p:sp>
      <p:sp>
        <p:nvSpPr>
          <p:cNvPr id="5" name="Slide Number Placeholder 4">
            <a:extLst>
              <a:ext uri="{FF2B5EF4-FFF2-40B4-BE49-F238E27FC236}">
                <a16:creationId xmlns:a16="http://schemas.microsoft.com/office/drawing/2014/main" id="{F300BEFA-79E0-BCB8-B85F-92D74102BB9E}"/>
              </a:ext>
            </a:extLst>
          </p:cNvPr>
          <p:cNvSpPr>
            <a:spLocks noGrp="1"/>
          </p:cNvSpPr>
          <p:nvPr>
            <p:ph type="sldNum" sz="quarter" idx="19"/>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2"/>
              </a:buBlip>
              <a:defRPr sz="2000" kern="1200" cap="all" normalizeH="0" baseline="1000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21">
              <a:buFontTx/>
              <a:buBlip>
                <a:blip r:embed="rId3"/>
              </a:buBlip>
            </a:pPr>
            <a:fld id="{104FC826-72BB-4AF1-BA01-A94F7396A7DC}" type="slidenum">
              <a:rPr lang="en-US" smtClean="0"/>
              <a:pPr defTabSz="1088421">
                <a:buFontTx/>
                <a:buBlip>
                  <a:blip r:embed="rId3"/>
                </a:buBlip>
              </a:pPr>
              <a:t>13</a:t>
            </a:fld>
            <a:endParaRPr lang="en-US"/>
          </a:p>
        </p:txBody>
      </p:sp>
    </p:spTree>
    <p:extLst>
      <p:ext uri="{BB962C8B-B14F-4D97-AF65-F5344CB8AC3E}">
        <p14:creationId xmlns:p14="http://schemas.microsoft.com/office/powerpoint/2010/main" val="150838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4ED2-CDA6-7017-17A3-A8E7BE0D9C1D}"/>
              </a:ext>
            </a:extLst>
          </p:cNvPr>
          <p:cNvSpPr>
            <a:spLocks noGrp="1"/>
          </p:cNvSpPr>
          <p:nvPr>
            <p:ph type="title"/>
          </p:nvPr>
        </p:nvSpPr>
        <p:spPr/>
        <p:txBody>
          <a:bodyPr/>
          <a:lstStyle/>
          <a:p>
            <a:r>
              <a:rPr lang="en-US"/>
              <a:t>Resource tree representation of the cluster cont.</a:t>
            </a:r>
          </a:p>
        </p:txBody>
      </p:sp>
      <p:sp>
        <p:nvSpPr>
          <p:cNvPr id="3" name="Text Placeholder 2">
            <a:extLst>
              <a:ext uri="{FF2B5EF4-FFF2-40B4-BE49-F238E27FC236}">
                <a16:creationId xmlns:a16="http://schemas.microsoft.com/office/drawing/2014/main" id="{2A3D23A2-38D5-3D26-DF2F-286377BCA5D0}"/>
              </a:ext>
            </a:extLst>
          </p:cNvPr>
          <p:cNvSpPr>
            <a:spLocks noGrp="1"/>
          </p:cNvSpPr>
          <p:nvPr>
            <p:ph type="body" sz="quarter" idx="17"/>
          </p:nvPr>
        </p:nvSpPr>
        <p:spPr/>
        <p:txBody>
          <a:bodyPr/>
          <a:lstStyle/>
          <a:p>
            <a:r>
              <a:rPr lang="en-US"/>
              <a:t>Each resource in a collection may provide sub-collections</a:t>
            </a:r>
          </a:p>
          <a:p>
            <a:r>
              <a:rPr lang="en-US"/>
              <a:t>Examples:</a:t>
            </a:r>
          </a:p>
          <a:p>
            <a:pPr lvl="1"/>
            <a:r>
              <a:rPr lang="en-US"/>
              <a:t>/redfish/v1/</a:t>
            </a:r>
            <a:r>
              <a:rPr lang="en-US" err="1"/>
              <a:t>StorageSystems</a:t>
            </a:r>
            <a:r>
              <a:rPr lang="en-US"/>
              <a:t>/{</a:t>
            </a:r>
            <a:r>
              <a:rPr lang="en-US" err="1"/>
              <a:t>ComputerSystemId</a:t>
            </a:r>
            <a:r>
              <a:rPr lang="en-US"/>
              <a:t>}/</a:t>
            </a:r>
            <a:r>
              <a:rPr lang="en-US" err="1"/>
              <a:t>NetworkInterfaces</a:t>
            </a:r>
            <a:endParaRPr lang="en-US"/>
          </a:p>
          <a:p>
            <a:pPr lvl="1"/>
            <a:r>
              <a:rPr lang="en-US"/>
              <a:t>/redfish/v1/</a:t>
            </a:r>
            <a:r>
              <a:rPr lang="en-US" err="1"/>
              <a:t>StorageServices</a:t>
            </a:r>
            <a:r>
              <a:rPr lang="en-US"/>
              <a:t>/{</a:t>
            </a:r>
            <a:r>
              <a:rPr lang="en-US" err="1"/>
              <a:t>StorageServiceId</a:t>
            </a:r>
            <a:r>
              <a:rPr lang="en-US"/>
              <a:t>}/</a:t>
            </a:r>
            <a:r>
              <a:rPr lang="en-US" err="1"/>
              <a:t>FileSystems</a:t>
            </a:r>
            <a:endParaRPr lang="en-US"/>
          </a:p>
          <a:p>
            <a:pPr lvl="1"/>
            <a:r>
              <a:rPr lang="en-US"/>
              <a:t>/redfish/v1/Chassis/{</a:t>
            </a:r>
            <a:r>
              <a:rPr lang="en-US" err="1"/>
              <a:t>ChassisId</a:t>
            </a:r>
            <a:r>
              <a:rPr lang="en-US"/>
              <a:t>}/Thermal/Fans</a:t>
            </a:r>
          </a:p>
          <a:p>
            <a:r>
              <a:rPr lang="en-US"/>
              <a:t>More info of full resource tree available in documentation</a:t>
            </a:r>
          </a:p>
          <a:p>
            <a:pPr marL="0" indent="0">
              <a:buNone/>
            </a:pPr>
            <a:endParaRPr lang="en-US"/>
          </a:p>
          <a:p>
            <a:pPr lvl="1"/>
            <a:endParaRPr lang="en-US"/>
          </a:p>
        </p:txBody>
      </p:sp>
      <p:sp>
        <p:nvSpPr>
          <p:cNvPr id="5" name="Slide Number Placeholder 4">
            <a:extLst>
              <a:ext uri="{FF2B5EF4-FFF2-40B4-BE49-F238E27FC236}">
                <a16:creationId xmlns:a16="http://schemas.microsoft.com/office/drawing/2014/main" id="{CB98A7E3-B315-3889-DB5E-CB2BA7DD22C4}"/>
              </a:ext>
            </a:extLst>
          </p:cNvPr>
          <p:cNvSpPr>
            <a:spLocks noGrp="1"/>
          </p:cNvSpPr>
          <p:nvPr>
            <p:ph type="sldNum" sz="quarter" idx="19"/>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2"/>
              </a:buBlip>
              <a:defRPr sz="2000" kern="1200" cap="all" normalizeH="0" baseline="1000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21">
              <a:buFontTx/>
              <a:buBlip>
                <a:blip r:embed="rId3"/>
              </a:buBlip>
            </a:pPr>
            <a:fld id="{104FC826-72BB-4AF1-BA01-A94F7396A7DC}" type="slidenum">
              <a:rPr lang="en-US" smtClean="0"/>
              <a:pPr defTabSz="1088421">
                <a:buFontTx/>
                <a:buBlip>
                  <a:blip r:embed="rId3"/>
                </a:buBlip>
              </a:pPr>
              <a:t>14</a:t>
            </a:fld>
            <a:endParaRPr lang="en-US"/>
          </a:p>
        </p:txBody>
      </p:sp>
    </p:spTree>
    <p:extLst>
      <p:ext uri="{BB962C8B-B14F-4D97-AF65-F5344CB8AC3E}">
        <p14:creationId xmlns:p14="http://schemas.microsoft.com/office/powerpoint/2010/main" val="235388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3A36-F513-0755-3AF2-33409235CFC8}"/>
              </a:ext>
            </a:extLst>
          </p:cNvPr>
          <p:cNvSpPr>
            <a:spLocks noGrp="1"/>
          </p:cNvSpPr>
          <p:nvPr>
            <p:ph type="title"/>
          </p:nvPr>
        </p:nvSpPr>
        <p:spPr/>
        <p:txBody>
          <a:bodyPr/>
          <a:lstStyle/>
          <a:p>
            <a:r>
              <a:rPr lang="en-US" dirty="0"/>
              <a:t>Events</a:t>
            </a:r>
          </a:p>
        </p:txBody>
      </p:sp>
      <p:sp>
        <p:nvSpPr>
          <p:cNvPr id="3" name="Text Placeholder 2">
            <a:extLst>
              <a:ext uri="{FF2B5EF4-FFF2-40B4-BE49-F238E27FC236}">
                <a16:creationId xmlns:a16="http://schemas.microsoft.com/office/drawing/2014/main" id="{0683B990-8FEE-D17E-5E42-36FB3A7E7DB0}"/>
              </a:ext>
            </a:extLst>
          </p:cNvPr>
          <p:cNvSpPr>
            <a:spLocks noGrp="1"/>
          </p:cNvSpPr>
          <p:nvPr>
            <p:ph type="body" sz="quarter" idx="17"/>
          </p:nvPr>
        </p:nvSpPr>
        <p:spPr/>
        <p:txBody>
          <a:bodyPr vert="horz" lIns="0" tIns="0" rIns="0" bIns="0" rtlCol="0" anchor="t">
            <a:normAutofit lnSpcReduction="10000"/>
          </a:bodyPr>
          <a:lstStyle/>
          <a:p>
            <a:r>
              <a:rPr lang="en-US"/>
              <a:t>Redfish enables clients to receive messages outside of the normal request / response paradigm </a:t>
            </a:r>
          </a:p>
          <a:p>
            <a:r>
              <a:rPr lang="en-US"/>
              <a:t>The </a:t>
            </a:r>
            <a:r>
              <a:rPr lang="en-US" err="1"/>
              <a:t>EventService</a:t>
            </a:r>
            <a:r>
              <a:rPr lang="en-US"/>
              <a:t> uses these messages, or events, to asynchronously notify the client of a state change or error condition</a:t>
            </a:r>
          </a:p>
          <a:p>
            <a:r>
              <a:rPr lang="en-US">
                <a:latin typeface="MetricHPE"/>
              </a:rPr>
              <a:t>Push-style </a:t>
            </a:r>
            <a:r>
              <a:rPr lang="en-US" err="1">
                <a:latin typeface="MetricHPE"/>
              </a:rPr>
              <a:t>Eventing</a:t>
            </a:r>
            <a:r>
              <a:rPr lang="en-US">
                <a:latin typeface="MetricHPE"/>
              </a:rPr>
              <a:t> </a:t>
            </a:r>
            <a:endParaRPr lang="en-US"/>
          </a:p>
          <a:p>
            <a:pPr lvl="1"/>
            <a:r>
              <a:rPr lang="en-US">
                <a:latin typeface="MetricHPE"/>
              </a:rPr>
              <a:t>When the service detects the need to send an event, it calls HTTP POST to push the event message to the client.</a:t>
            </a:r>
          </a:p>
          <a:p>
            <a:pPr lvl="1"/>
            <a:r>
              <a:rPr lang="en-US">
                <a:latin typeface="MetricHPE"/>
              </a:rPr>
              <a:t>Clients can enable reception of events by creating a subscription entry in the Event Service</a:t>
            </a:r>
          </a:p>
          <a:p>
            <a:r>
              <a:rPr lang="en-US"/>
              <a:t>Two “categories” of Event subscriptions implemented in ClusterStor Datapath API:</a:t>
            </a:r>
          </a:p>
          <a:p>
            <a:pPr lvl="1"/>
            <a:r>
              <a:rPr lang="en-US"/>
              <a:t>“Generic” Events </a:t>
            </a:r>
          </a:p>
          <a:p>
            <a:pPr lvl="2"/>
            <a:r>
              <a:rPr lang="en-US">
                <a:latin typeface="MetricHPE"/>
              </a:rPr>
              <a:t>Similar to alerts</a:t>
            </a:r>
          </a:p>
          <a:p>
            <a:pPr lvl="2"/>
            <a:r>
              <a:rPr lang="en-US"/>
              <a:t>Sent asynchronously as they occur</a:t>
            </a:r>
          </a:p>
          <a:p>
            <a:pPr lvl="2"/>
            <a:r>
              <a:rPr lang="en-US"/>
              <a:t>Occur on an API resources</a:t>
            </a:r>
          </a:p>
          <a:p>
            <a:pPr lvl="2"/>
            <a:r>
              <a:rPr lang="en-US"/>
              <a:t>Can filter on specific resources</a:t>
            </a:r>
          </a:p>
          <a:p>
            <a:pPr lvl="2"/>
            <a:r>
              <a:rPr lang="en-US"/>
              <a:t>Subscribers are unique</a:t>
            </a:r>
          </a:p>
          <a:p>
            <a:pPr lvl="1"/>
            <a:r>
              <a:rPr lang="en-US" err="1">
                <a:latin typeface="MetricHPE"/>
              </a:rPr>
              <a:t>MetricReport</a:t>
            </a:r>
            <a:r>
              <a:rPr lang="en-US">
                <a:latin typeface="MetricHPE"/>
              </a:rPr>
              <a:t> Events (telemetry and statistic based events)</a:t>
            </a:r>
          </a:p>
          <a:p>
            <a:pPr lvl="2"/>
            <a:r>
              <a:rPr lang="en-US"/>
              <a:t>Sent at client defined frequencies</a:t>
            </a:r>
          </a:p>
          <a:p>
            <a:pPr lvl="2"/>
            <a:r>
              <a:rPr lang="en-US"/>
              <a:t>Subscribe to specific data sets (defined in </a:t>
            </a:r>
            <a:r>
              <a:rPr lang="en-US" err="1"/>
              <a:t>EventService</a:t>
            </a:r>
            <a:r>
              <a:rPr lang="en-US"/>
              <a:t>)</a:t>
            </a:r>
          </a:p>
          <a:p>
            <a:pPr lvl="2"/>
            <a:r>
              <a:rPr lang="en-US"/>
              <a:t>Subscribers start or join a data stream</a:t>
            </a:r>
          </a:p>
        </p:txBody>
      </p:sp>
      <p:sp>
        <p:nvSpPr>
          <p:cNvPr id="4" name="Footer Placeholder 3">
            <a:extLst>
              <a:ext uri="{FF2B5EF4-FFF2-40B4-BE49-F238E27FC236}">
                <a16:creationId xmlns:a16="http://schemas.microsoft.com/office/drawing/2014/main" id="{405C61C4-104E-43C4-773C-0F6BE824F948}"/>
              </a:ext>
            </a:extLst>
          </p:cNvPr>
          <p:cNvSpPr>
            <a:spLocks noGrp="1"/>
          </p:cNvSpPr>
          <p:nvPr>
            <p:ph type="ftr" sz="quarter" idx="18"/>
          </p:nvPr>
        </p:nvSpPr>
        <p:spPr>
          <a:xfrm>
            <a:off x="7088056" y="6336077"/>
            <a:ext cx="4114800" cy="220717"/>
          </a:xfrm>
          <a:prstGeom prst="rect">
            <a:avLst/>
          </a:prstGeom>
        </p:spPr>
        <p:txBody>
          <a:bodyPr vert="horz" lIns="91440" tIns="45720" rIns="91440" bIns="45720" rtlCol="0" anchor="t"/>
          <a:lstStyle>
            <a:defPPr>
              <a:defRPr lang="en-US"/>
            </a:defPPr>
            <a:lvl1pPr marL="0" algn="r" defTabSz="914400" rtl="0" eaLnBrk="1" latinLnBrk="0" hangingPunct="1">
              <a:lnSpc>
                <a:spcPct val="90000"/>
              </a:lnSpc>
              <a:defRPr sz="1200" kern="1200" cap="all" baseline="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Confidential</a:t>
            </a:r>
          </a:p>
        </p:txBody>
      </p:sp>
      <p:sp>
        <p:nvSpPr>
          <p:cNvPr id="5" name="Slide Number Placeholder 4">
            <a:extLst>
              <a:ext uri="{FF2B5EF4-FFF2-40B4-BE49-F238E27FC236}">
                <a16:creationId xmlns:a16="http://schemas.microsoft.com/office/drawing/2014/main" id="{4F52D427-B501-C9DF-D9F9-E923C4F017BC}"/>
              </a:ext>
            </a:extLst>
          </p:cNvPr>
          <p:cNvSpPr>
            <a:spLocks noGrp="1"/>
          </p:cNvSpPr>
          <p:nvPr>
            <p:ph type="sldNum" sz="quarter" idx="19"/>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2"/>
              </a:buBlip>
              <a:defRPr sz="2000" kern="1200" cap="all" normalizeH="0" baseline="1000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21">
              <a:buFontTx/>
              <a:buBlip>
                <a:blip r:embed="rId3"/>
              </a:buBlip>
            </a:pPr>
            <a:fld id="{104FC826-72BB-4AF1-BA01-A94F7396A7DC}" type="slidenum">
              <a:rPr lang="en-US" smtClean="0"/>
              <a:pPr defTabSz="1088421">
                <a:buFontTx/>
                <a:buBlip>
                  <a:blip r:embed="rId3"/>
                </a:buBlip>
              </a:pPr>
              <a:t>15</a:t>
            </a:fld>
            <a:endParaRPr lang="en-US"/>
          </a:p>
        </p:txBody>
      </p:sp>
    </p:spTree>
    <p:extLst>
      <p:ext uri="{BB962C8B-B14F-4D97-AF65-F5344CB8AC3E}">
        <p14:creationId xmlns:p14="http://schemas.microsoft.com/office/powerpoint/2010/main" val="153975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B8DE-C3A3-B50A-094A-FC7FBFA19EE3}"/>
              </a:ext>
            </a:extLst>
          </p:cNvPr>
          <p:cNvSpPr>
            <a:spLocks noGrp="1"/>
          </p:cNvSpPr>
          <p:nvPr>
            <p:ph type="title"/>
          </p:nvPr>
        </p:nvSpPr>
        <p:spPr/>
        <p:txBody>
          <a:bodyPr/>
          <a:lstStyle/>
          <a:p>
            <a:r>
              <a:rPr lang="en-US"/>
              <a:t>Generic Events</a:t>
            </a:r>
          </a:p>
        </p:txBody>
      </p:sp>
      <p:sp>
        <p:nvSpPr>
          <p:cNvPr id="3" name="Text Placeholder 2">
            <a:extLst>
              <a:ext uri="{FF2B5EF4-FFF2-40B4-BE49-F238E27FC236}">
                <a16:creationId xmlns:a16="http://schemas.microsoft.com/office/drawing/2014/main" id="{B371B142-EA48-FA4E-08E9-C0BD6618A938}"/>
              </a:ext>
            </a:extLst>
          </p:cNvPr>
          <p:cNvSpPr>
            <a:spLocks noGrp="1"/>
          </p:cNvSpPr>
          <p:nvPr>
            <p:ph type="body" sz="quarter" idx="17"/>
          </p:nvPr>
        </p:nvSpPr>
        <p:spPr/>
        <p:txBody>
          <a:bodyPr>
            <a:normAutofit fontScale="92500" lnSpcReduction="10000"/>
          </a:bodyPr>
          <a:lstStyle/>
          <a:p>
            <a:r>
              <a:rPr lang="en-US" sz="2400" dirty="0"/>
              <a:t>Events that occur on API resources</a:t>
            </a:r>
          </a:p>
          <a:p>
            <a:r>
              <a:rPr lang="en-US" sz="2400" dirty="0"/>
              <a:t>Examples: </a:t>
            </a:r>
          </a:p>
          <a:p>
            <a:pPr lvl="1"/>
            <a:r>
              <a:rPr lang="en-US" sz="2400" dirty="0"/>
              <a:t>status change of a FRU</a:t>
            </a:r>
          </a:p>
          <a:p>
            <a:pPr lvl="1"/>
            <a:r>
              <a:rPr lang="en-US" sz="2400" dirty="0"/>
              <a:t>Start or stop of Lustre targets</a:t>
            </a:r>
          </a:p>
          <a:p>
            <a:pPr lvl="1"/>
            <a:r>
              <a:rPr lang="en-US" sz="2400" dirty="0"/>
              <a:t>Failovers</a:t>
            </a:r>
          </a:p>
          <a:p>
            <a:pPr lvl="1"/>
            <a:r>
              <a:rPr lang="en-US" sz="2400" dirty="0"/>
              <a:t>Etc.</a:t>
            </a:r>
          </a:p>
          <a:p>
            <a:r>
              <a:rPr lang="en-US" sz="2400" dirty="0"/>
              <a:t>A subscription to receive Events is created via a POST request to /redfish/v1/</a:t>
            </a:r>
            <a:r>
              <a:rPr lang="en-US" sz="2400" dirty="0" err="1"/>
              <a:t>EventService</a:t>
            </a:r>
            <a:r>
              <a:rPr lang="en-US" sz="2400" dirty="0"/>
              <a:t>/Subscriptions/{</a:t>
            </a:r>
            <a:r>
              <a:rPr lang="en-US" sz="2400" dirty="0" err="1"/>
              <a:t>EventDestinationId</a:t>
            </a:r>
            <a:r>
              <a:rPr lang="en-US" sz="2400" dirty="0"/>
              <a:t>}</a:t>
            </a:r>
          </a:p>
          <a:p>
            <a:r>
              <a:rPr lang="en-US" sz="2400" dirty="0"/>
              <a:t>Can specify “filtering” information in </a:t>
            </a:r>
            <a:r>
              <a:rPr lang="en-US" sz="2400" dirty="0" err="1"/>
              <a:t>EventDestination</a:t>
            </a:r>
            <a:r>
              <a:rPr lang="en-US" sz="2400" dirty="0"/>
              <a:t> resource request body</a:t>
            </a:r>
          </a:p>
          <a:p>
            <a:pPr lvl="1"/>
            <a:r>
              <a:rPr lang="en-US" sz="2400" dirty="0"/>
              <a:t>Filter on </a:t>
            </a:r>
            <a:r>
              <a:rPr lang="en-US" sz="2400" dirty="0" err="1"/>
              <a:t>ResourceTypes</a:t>
            </a:r>
            <a:endParaRPr lang="en-US" sz="2400" dirty="0"/>
          </a:p>
          <a:p>
            <a:pPr lvl="1"/>
            <a:r>
              <a:rPr lang="en-US" sz="2400" dirty="0"/>
              <a:t>Filter on </a:t>
            </a:r>
            <a:r>
              <a:rPr lang="en-US" sz="2400" dirty="0" err="1"/>
              <a:t>OriginResources</a:t>
            </a:r>
            <a:endParaRPr lang="en-US" sz="2400" dirty="0"/>
          </a:p>
          <a:p>
            <a:r>
              <a:rPr lang="en-US" sz="2400" dirty="0"/>
              <a:t>Runtime Event history maintained in /redfish/v1/Events collection</a:t>
            </a:r>
          </a:p>
          <a:p>
            <a:pPr lvl="1"/>
            <a:r>
              <a:rPr lang="en-US" sz="2400" dirty="0"/>
              <a:t>Lost on service restart or failover</a:t>
            </a:r>
          </a:p>
          <a:p>
            <a:pPr lvl="1"/>
            <a:r>
              <a:rPr lang="en-US" sz="2400" dirty="0"/>
              <a:t>“Rotated” after a certain max number of Events is reached</a:t>
            </a:r>
          </a:p>
          <a:p>
            <a:pPr lvl="1"/>
            <a:r>
              <a:rPr lang="en-US" sz="2400" dirty="0"/>
              <a:t>Events meant to be stored off box if required </a:t>
            </a:r>
          </a:p>
          <a:p>
            <a:endParaRPr lang="en-US" sz="2400" dirty="0"/>
          </a:p>
        </p:txBody>
      </p:sp>
      <p:sp>
        <p:nvSpPr>
          <p:cNvPr id="4" name="Footer Placeholder 3">
            <a:extLst>
              <a:ext uri="{FF2B5EF4-FFF2-40B4-BE49-F238E27FC236}">
                <a16:creationId xmlns:a16="http://schemas.microsoft.com/office/drawing/2014/main" id="{2F20091C-F4ED-632C-C42D-178AD0D7B9D8}"/>
              </a:ext>
            </a:extLst>
          </p:cNvPr>
          <p:cNvSpPr>
            <a:spLocks noGrp="1"/>
          </p:cNvSpPr>
          <p:nvPr>
            <p:ph type="ftr" sz="quarter" idx="18"/>
          </p:nvPr>
        </p:nvSpPr>
        <p:spPr>
          <a:xfrm>
            <a:off x="7088056" y="6336077"/>
            <a:ext cx="4114800" cy="220717"/>
          </a:xfrm>
          <a:prstGeom prst="rect">
            <a:avLst/>
          </a:prstGeom>
        </p:spPr>
        <p:txBody>
          <a:bodyPr vert="horz" lIns="91440" tIns="45720" rIns="91440" bIns="45720" rtlCol="0" anchor="t"/>
          <a:lstStyle>
            <a:defPPr>
              <a:defRPr lang="en-US"/>
            </a:defPPr>
            <a:lvl1pPr marL="0" algn="r" defTabSz="914400" rtl="0" eaLnBrk="1" latinLnBrk="0" hangingPunct="1">
              <a:lnSpc>
                <a:spcPct val="90000"/>
              </a:lnSpc>
              <a:defRPr sz="1200" kern="1200" cap="all" baseline="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Confidential</a:t>
            </a:r>
          </a:p>
        </p:txBody>
      </p:sp>
      <p:sp>
        <p:nvSpPr>
          <p:cNvPr id="5" name="Slide Number Placeholder 4">
            <a:extLst>
              <a:ext uri="{FF2B5EF4-FFF2-40B4-BE49-F238E27FC236}">
                <a16:creationId xmlns:a16="http://schemas.microsoft.com/office/drawing/2014/main" id="{4659E9A5-2566-2948-8918-772A352AE227}"/>
              </a:ext>
            </a:extLst>
          </p:cNvPr>
          <p:cNvSpPr>
            <a:spLocks noGrp="1"/>
          </p:cNvSpPr>
          <p:nvPr>
            <p:ph type="sldNum" sz="quarter" idx="19"/>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2"/>
              </a:buBlip>
              <a:defRPr sz="2000" kern="1200" cap="all" normalizeH="0" baseline="1000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21">
              <a:buFontTx/>
              <a:buBlip>
                <a:blip r:embed="rId3"/>
              </a:buBlip>
            </a:pPr>
            <a:fld id="{104FC826-72BB-4AF1-BA01-A94F7396A7DC}" type="slidenum">
              <a:rPr lang="en-US" smtClean="0"/>
              <a:pPr defTabSz="1088421">
                <a:buFontTx/>
                <a:buBlip>
                  <a:blip r:embed="rId3"/>
                </a:buBlip>
              </a:pPr>
              <a:t>16</a:t>
            </a:fld>
            <a:endParaRPr lang="en-US"/>
          </a:p>
        </p:txBody>
      </p:sp>
    </p:spTree>
    <p:extLst>
      <p:ext uri="{BB962C8B-B14F-4D97-AF65-F5344CB8AC3E}">
        <p14:creationId xmlns:p14="http://schemas.microsoft.com/office/powerpoint/2010/main" val="226882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1CE1-5A6F-DCDD-10AE-A13ADFBD1245}"/>
              </a:ext>
            </a:extLst>
          </p:cNvPr>
          <p:cNvSpPr>
            <a:spLocks noGrp="1"/>
          </p:cNvSpPr>
          <p:nvPr>
            <p:ph type="title"/>
          </p:nvPr>
        </p:nvSpPr>
        <p:spPr/>
        <p:txBody>
          <a:bodyPr/>
          <a:lstStyle/>
          <a:p>
            <a:r>
              <a:rPr lang="en-US" dirty="0" err="1"/>
              <a:t>Metricreport</a:t>
            </a:r>
            <a:r>
              <a:rPr lang="en-US" dirty="0"/>
              <a:t> events</a:t>
            </a:r>
          </a:p>
        </p:txBody>
      </p:sp>
      <p:sp>
        <p:nvSpPr>
          <p:cNvPr id="3" name="Text Placeholder 2">
            <a:extLst>
              <a:ext uri="{FF2B5EF4-FFF2-40B4-BE49-F238E27FC236}">
                <a16:creationId xmlns:a16="http://schemas.microsoft.com/office/drawing/2014/main" id="{48BABD90-E750-7BE3-BEA8-68AE349A467A}"/>
              </a:ext>
            </a:extLst>
          </p:cNvPr>
          <p:cNvSpPr>
            <a:spLocks noGrp="1"/>
          </p:cNvSpPr>
          <p:nvPr>
            <p:ph type="body" sz="quarter" idx="17"/>
          </p:nvPr>
        </p:nvSpPr>
        <p:spPr/>
        <p:txBody>
          <a:bodyPr vert="horz" lIns="0" tIns="0" rIns="0" bIns="0" rtlCol="0" anchor="t">
            <a:normAutofit lnSpcReduction="10000"/>
          </a:bodyPr>
          <a:lstStyle/>
          <a:p>
            <a:r>
              <a:rPr lang="en-US"/>
              <a:t>Special case of </a:t>
            </a:r>
            <a:r>
              <a:rPr lang="en-US" err="1"/>
              <a:t>EventService</a:t>
            </a:r>
            <a:r>
              <a:rPr lang="en-US"/>
              <a:t> notifications to receive metrics and telemetry data</a:t>
            </a:r>
          </a:p>
          <a:p>
            <a:r>
              <a:rPr lang="en-US"/>
              <a:t>A subscription to receive Events is created via a POST request to /redfish/v1/</a:t>
            </a:r>
            <a:r>
              <a:rPr lang="en-US" err="1"/>
              <a:t>EventService</a:t>
            </a:r>
            <a:r>
              <a:rPr lang="en-US"/>
              <a:t>/Subscriptions/{</a:t>
            </a:r>
            <a:r>
              <a:rPr lang="en-US" err="1"/>
              <a:t>EventDestinationId</a:t>
            </a:r>
            <a:r>
              <a:rPr lang="en-US"/>
              <a:t>}</a:t>
            </a:r>
          </a:p>
          <a:p>
            <a:pPr lvl="1"/>
            <a:r>
              <a:rPr lang="en-US"/>
              <a:t>Must contain </a:t>
            </a:r>
            <a:r>
              <a:rPr lang="en-US" err="1"/>
              <a:t>EventTypes</a:t>
            </a:r>
            <a:r>
              <a:rPr lang="en-US"/>
              <a:t>[“</a:t>
            </a:r>
            <a:r>
              <a:rPr lang="en-US" err="1"/>
              <a:t>MetricReport</a:t>
            </a:r>
            <a:r>
              <a:rPr lang="en-US"/>
              <a:t>”] in request body</a:t>
            </a:r>
          </a:p>
          <a:p>
            <a:pPr lvl="1"/>
            <a:r>
              <a:rPr lang="en-US"/>
              <a:t>Must contain </a:t>
            </a:r>
            <a:r>
              <a:rPr lang="en-US" err="1"/>
              <a:t>MetricReportDefinitions</a:t>
            </a:r>
            <a:r>
              <a:rPr lang="en-US"/>
              <a:t> in request body</a:t>
            </a:r>
          </a:p>
          <a:p>
            <a:pPr lvl="2"/>
            <a:r>
              <a:rPr lang="en-US"/>
              <a:t>Specifies </a:t>
            </a:r>
            <a:r>
              <a:rPr lang="en-US" err="1"/>
              <a:t>data_set</a:t>
            </a:r>
            <a:r>
              <a:rPr lang="en-US"/>
              <a:t>, </a:t>
            </a:r>
            <a:r>
              <a:rPr lang="en-US" err="1"/>
              <a:t>send_interval</a:t>
            </a:r>
            <a:r>
              <a:rPr lang="en-US"/>
              <a:t>, etc.</a:t>
            </a:r>
          </a:p>
          <a:p>
            <a:r>
              <a:rPr lang="en-US"/>
              <a:t>Register to receive statistics for a certain data set</a:t>
            </a:r>
          </a:p>
          <a:p>
            <a:pPr lvl="1">
              <a:buClr>
                <a:srgbClr val="000000"/>
              </a:buClr>
            </a:pPr>
            <a:r>
              <a:rPr lang="en-US">
                <a:latin typeface="MetricHPE"/>
              </a:rPr>
              <a:t>Available data sets defined by /redfish/v1/</a:t>
            </a:r>
            <a:r>
              <a:rPr lang="en-US" err="1">
                <a:latin typeface="MetricHPE"/>
              </a:rPr>
              <a:t>TelemetryService</a:t>
            </a:r>
            <a:r>
              <a:rPr lang="en-US">
                <a:latin typeface="MetricHPE"/>
              </a:rPr>
              <a:t>/</a:t>
            </a:r>
            <a:r>
              <a:rPr lang="en-US" err="1">
                <a:latin typeface="MetricHPE"/>
              </a:rPr>
              <a:t>MetricDefinitions</a:t>
            </a:r>
            <a:r>
              <a:rPr lang="en-US">
                <a:latin typeface="MetricHPE"/>
              </a:rPr>
              <a:t> collection</a:t>
            </a:r>
          </a:p>
          <a:p>
            <a:pPr lvl="2"/>
            <a:r>
              <a:rPr lang="en-US" err="1">
                <a:latin typeface="MetricHPE"/>
              </a:rPr>
              <a:t>LustreStats</a:t>
            </a:r>
            <a:endParaRPr lang="en-US">
              <a:latin typeface="MetricHPE"/>
            </a:endParaRPr>
          </a:p>
          <a:p>
            <a:pPr lvl="2"/>
            <a:r>
              <a:rPr lang="en-US" err="1">
                <a:latin typeface="MetricHPE"/>
              </a:rPr>
              <a:t>LinuxStats</a:t>
            </a:r>
            <a:endParaRPr lang="en-US">
              <a:latin typeface="MetricHPE"/>
            </a:endParaRPr>
          </a:p>
          <a:p>
            <a:pPr lvl="2"/>
            <a:r>
              <a:rPr lang="en-US" err="1">
                <a:latin typeface="MetricHPE"/>
              </a:rPr>
              <a:t>JobStats</a:t>
            </a:r>
            <a:endParaRPr lang="en-US" sz="1800"/>
          </a:p>
          <a:p>
            <a:pPr lvl="2">
              <a:buClr>
                <a:srgbClr val="000000"/>
              </a:buClr>
            </a:pPr>
            <a:r>
              <a:rPr lang="en-US" err="1">
                <a:latin typeface="MetricHPE"/>
              </a:rPr>
              <a:t>EnvironmentalStats</a:t>
            </a:r>
            <a:endParaRPr lang="en-US">
              <a:latin typeface="MetricHPE"/>
            </a:endParaRPr>
          </a:p>
          <a:p>
            <a:pPr lvl="2">
              <a:buClr>
                <a:srgbClr val="000000"/>
              </a:buClr>
            </a:pPr>
            <a:r>
              <a:rPr lang="en-US" err="1">
                <a:latin typeface="MetricHPE"/>
              </a:rPr>
              <a:t>TieringStats</a:t>
            </a:r>
            <a:endParaRPr lang="en-US">
              <a:latin typeface="MetricHPE"/>
            </a:endParaRPr>
          </a:p>
          <a:p>
            <a:r>
              <a:rPr lang="en-US"/>
              <a:t>Register to receive data from that data set at a specified interval</a:t>
            </a:r>
          </a:p>
          <a:p>
            <a:r>
              <a:rPr lang="en-US"/>
              <a:t>Initial subscription for a data set “creates” the data stream at defined interval</a:t>
            </a:r>
          </a:p>
          <a:p>
            <a:r>
              <a:rPr lang="en-US"/>
              <a:t>Subsequent subscriptions for a data set “join” the data stream</a:t>
            </a:r>
          </a:p>
          <a:p>
            <a:pPr marL="0" indent="0">
              <a:buNone/>
            </a:pPr>
            <a:endParaRPr lang="en-US"/>
          </a:p>
        </p:txBody>
      </p:sp>
      <p:sp>
        <p:nvSpPr>
          <p:cNvPr id="4" name="Footer Placeholder 3">
            <a:extLst>
              <a:ext uri="{FF2B5EF4-FFF2-40B4-BE49-F238E27FC236}">
                <a16:creationId xmlns:a16="http://schemas.microsoft.com/office/drawing/2014/main" id="{5CDA7AD9-5F86-9DB5-DC79-B594A0035717}"/>
              </a:ext>
            </a:extLst>
          </p:cNvPr>
          <p:cNvSpPr>
            <a:spLocks noGrp="1"/>
          </p:cNvSpPr>
          <p:nvPr>
            <p:ph type="ftr" sz="quarter" idx="18"/>
          </p:nvPr>
        </p:nvSpPr>
        <p:spPr>
          <a:xfrm>
            <a:off x="7088056" y="6336077"/>
            <a:ext cx="4114800" cy="220717"/>
          </a:xfrm>
          <a:prstGeom prst="rect">
            <a:avLst/>
          </a:prstGeom>
        </p:spPr>
        <p:txBody>
          <a:bodyPr vert="horz" lIns="91440" tIns="45720" rIns="91440" bIns="45720" rtlCol="0" anchor="t"/>
          <a:lstStyle>
            <a:defPPr>
              <a:defRPr lang="en-US"/>
            </a:defPPr>
            <a:lvl1pPr marL="0" algn="r" defTabSz="914400" rtl="0" eaLnBrk="1" latinLnBrk="0" hangingPunct="1">
              <a:lnSpc>
                <a:spcPct val="90000"/>
              </a:lnSpc>
              <a:defRPr sz="1200" kern="1200" cap="all" baseline="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Confidential</a:t>
            </a:r>
          </a:p>
        </p:txBody>
      </p:sp>
      <p:sp>
        <p:nvSpPr>
          <p:cNvPr id="5" name="Slide Number Placeholder 4">
            <a:extLst>
              <a:ext uri="{FF2B5EF4-FFF2-40B4-BE49-F238E27FC236}">
                <a16:creationId xmlns:a16="http://schemas.microsoft.com/office/drawing/2014/main" id="{34B8D587-D26A-083F-0796-116FC685B612}"/>
              </a:ext>
            </a:extLst>
          </p:cNvPr>
          <p:cNvSpPr>
            <a:spLocks noGrp="1"/>
          </p:cNvSpPr>
          <p:nvPr>
            <p:ph type="sldNum" sz="quarter" idx="19"/>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2"/>
              </a:buBlip>
              <a:defRPr sz="2000" kern="1200" cap="all" normalizeH="0" baseline="1000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21">
              <a:buFontTx/>
              <a:buBlip>
                <a:blip r:embed="rId3"/>
              </a:buBlip>
            </a:pPr>
            <a:fld id="{104FC826-72BB-4AF1-BA01-A94F7396A7DC}" type="slidenum">
              <a:rPr lang="en-US" smtClean="0"/>
              <a:pPr defTabSz="1088421">
                <a:buFontTx/>
                <a:buBlip>
                  <a:blip r:embed="rId3"/>
                </a:buBlip>
              </a:pPr>
              <a:t>17</a:t>
            </a:fld>
            <a:endParaRPr lang="en-US"/>
          </a:p>
        </p:txBody>
      </p:sp>
    </p:spTree>
    <p:extLst>
      <p:ext uri="{BB962C8B-B14F-4D97-AF65-F5344CB8AC3E}">
        <p14:creationId xmlns:p14="http://schemas.microsoft.com/office/powerpoint/2010/main" val="106064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2AEF5-7A3B-5B81-4157-F80A4E5B2C87}"/>
              </a:ext>
            </a:extLst>
          </p:cNvPr>
          <p:cNvSpPr>
            <a:spLocks noGrp="1"/>
          </p:cNvSpPr>
          <p:nvPr>
            <p:ph type="title"/>
          </p:nvPr>
        </p:nvSpPr>
        <p:spPr/>
        <p:txBody>
          <a:bodyPr/>
          <a:lstStyle/>
          <a:p>
            <a:r>
              <a:rPr lang="en-US"/>
              <a:t>Client Side </a:t>
            </a:r>
            <a:r>
              <a:rPr lang="en-US" err="1"/>
              <a:t>EventDestination</a:t>
            </a:r>
            <a:r>
              <a:rPr lang="en-US"/>
              <a:t> “Receivers”</a:t>
            </a:r>
            <a:br>
              <a:rPr lang="en-US"/>
            </a:br>
            <a:endParaRPr lang="en-US"/>
          </a:p>
        </p:txBody>
      </p:sp>
      <p:sp>
        <p:nvSpPr>
          <p:cNvPr id="3" name="Text Placeholder 2">
            <a:extLst>
              <a:ext uri="{FF2B5EF4-FFF2-40B4-BE49-F238E27FC236}">
                <a16:creationId xmlns:a16="http://schemas.microsoft.com/office/drawing/2014/main" id="{6A7C254F-2DEB-63EF-E051-B9547D187C1C}"/>
              </a:ext>
            </a:extLst>
          </p:cNvPr>
          <p:cNvSpPr>
            <a:spLocks noGrp="1"/>
          </p:cNvSpPr>
          <p:nvPr>
            <p:ph type="body" sz="quarter" idx="17"/>
          </p:nvPr>
        </p:nvSpPr>
        <p:spPr/>
        <p:txBody>
          <a:bodyPr/>
          <a:lstStyle/>
          <a:p>
            <a:r>
              <a:rPr lang="en-US"/>
              <a:t>A subscription to receive Events is created via a POST request to /redfish/v1/</a:t>
            </a:r>
            <a:r>
              <a:rPr lang="en-US" err="1"/>
              <a:t>EventService</a:t>
            </a:r>
            <a:r>
              <a:rPr lang="en-US"/>
              <a:t>/Subscriptions/{</a:t>
            </a:r>
            <a:r>
              <a:rPr lang="en-US" err="1"/>
              <a:t>EventDestinationId</a:t>
            </a:r>
            <a:r>
              <a:rPr lang="en-US"/>
              <a:t>}</a:t>
            </a:r>
          </a:p>
          <a:p>
            <a:r>
              <a:rPr lang="en-US"/>
              <a:t>Request body passed is an </a:t>
            </a:r>
            <a:r>
              <a:rPr lang="en-US" err="1"/>
              <a:t>EventDestination</a:t>
            </a:r>
            <a:r>
              <a:rPr lang="en-US"/>
              <a:t> Resource</a:t>
            </a:r>
          </a:p>
          <a:p>
            <a:r>
              <a:rPr lang="en-US"/>
              <a:t>The </a:t>
            </a:r>
            <a:r>
              <a:rPr lang="en-US" err="1"/>
              <a:t>EventDestination.Destination</a:t>
            </a:r>
            <a:r>
              <a:rPr lang="en-US"/>
              <a:t> field of the resource specifies a client side endpoint for API </a:t>
            </a:r>
            <a:r>
              <a:rPr lang="en-US" err="1"/>
              <a:t>EventService</a:t>
            </a:r>
            <a:r>
              <a:rPr lang="en-US"/>
              <a:t> to receive Events on</a:t>
            </a:r>
          </a:p>
          <a:p>
            <a:pPr lvl="1"/>
            <a:r>
              <a:rPr lang="en-US"/>
              <a:t>Events are sent from API via http POST</a:t>
            </a:r>
          </a:p>
          <a:p>
            <a:pPr lvl="1"/>
            <a:r>
              <a:rPr lang="en-US"/>
              <a:t>Client side Event “Receiver” must implement an HTTP POST request handler</a:t>
            </a:r>
          </a:p>
          <a:p>
            <a:r>
              <a:rPr lang="en-US" err="1"/>
              <a:t>EventService</a:t>
            </a:r>
            <a:r>
              <a:rPr lang="en-US"/>
              <a:t> defines parameters to control retries to send Events to a subscriber who is not listening</a:t>
            </a:r>
          </a:p>
          <a:p>
            <a:pPr marL="228600" lvl="1" indent="0">
              <a:buNone/>
            </a:pPr>
            <a:endParaRPr lang="en-US"/>
          </a:p>
        </p:txBody>
      </p:sp>
      <p:sp>
        <p:nvSpPr>
          <p:cNvPr id="4" name="Footer Placeholder 3">
            <a:extLst>
              <a:ext uri="{FF2B5EF4-FFF2-40B4-BE49-F238E27FC236}">
                <a16:creationId xmlns:a16="http://schemas.microsoft.com/office/drawing/2014/main" id="{FC606520-9869-41EF-72A9-1E3CE04126B9}"/>
              </a:ext>
            </a:extLst>
          </p:cNvPr>
          <p:cNvSpPr>
            <a:spLocks noGrp="1"/>
          </p:cNvSpPr>
          <p:nvPr>
            <p:ph type="ftr" sz="quarter" idx="18"/>
          </p:nvPr>
        </p:nvSpPr>
        <p:spPr>
          <a:xfrm>
            <a:off x="7088056" y="6336077"/>
            <a:ext cx="4114800" cy="220717"/>
          </a:xfrm>
          <a:prstGeom prst="rect">
            <a:avLst/>
          </a:prstGeom>
        </p:spPr>
        <p:txBody>
          <a:bodyPr vert="horz" lIns="91440" tIns="45720" rIns="91440" bIns="45720" rtlCol="0" anchor="t"/>
          <a:lstStyle>
            <a:defPPr>
              <a:defRPr lang="en-US"/>
            </a:defPPr>
            <a:lvl1pPr marL="0" algn="r" defTabSz="914400" rtl="0" eaLnBrk="1" latinLnBrk="0" hangingPunct="1">
              <a:lnSpc>
                <a:spcPct val="90000"/>
              </a:lnSpc>
              <a:defRPr sz="1200" kern="1200" cap="all" baseline="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Confidential</a:t>
            </a:r>
          </a:p>
        </p:txBody>
      </p:sp>
      <p:sp>
        <p:nvSpPr>
          <p:cNvPr id="5" name="Slide Number Placeholder 4">
            <a:extLst>
              <a:ext uri="{FF2B5EF4-FFF2-40B4-BE49-F238E27FC236}">
                <a16:creationId xmlns:a16="http://schemas.microsoft.com/office/drawing/2014/main" id="{EC326E22-E91D-D52E-CC68-EF8BF735A0BC}"/>
              </a:ext>
            </a:extLst>
          </p:cNvPr>
          <p:cNvSpPr>
            <a:spLocks noGrp="1"/>
          </p:cNvSpPr>
          <p:nvPr>
            <p:ph type="sldNum" sz="quarter" idx="19"/>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3"/>
              </a:buBlip>
              <a:defRPr sz="2000" kern="1200" cap="all" normalizeH="0" baseline="1000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21">
              <a:buFontTx/>
              <a:buBlip>
                <a:blip r:embed="rId4"/>
              </a:buBlip>
            </a:pPr>
            <a:fld id="{104FC826-72BB-4AF1-BA01-A94F7396A7DC}" type="slidenum">
              <a:rPr lang="en-US" smtClean="0"/>
              <a:pPr defTabSz="1088421">
                <a:buFontTx/>
                <a:buBlip>
                  <a:blip r:embed="rId4"/>
                </a:buBlip>
              </a:pPr>
              <a:t>18</a:t>
            </a:fld>
            <a:endParaRPr lang="en-US"/>
          </a:p>
        </p:txBody>
      </p:sp>
    </p:spTree>
    <p:extLst>
      <p:ext uri="{BB962C8B-B14F-4D97-AF65-F5344CB8AC3E}">
        <p14:creationId xmlns:p14="http://schemas.microsoft.com/office/powerpoint/2010/main" val="354047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8A740-B0BA-337F-9221-C58F6C69F0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BB7E1-893D-8DE5-8F14-4BD59321F5EA}"/>
              </a:ext>
            </a:extLst>
          </p:cNvPr>
          <p:cNvSpPr>
            <a:spLocks noGrp="1"/>
          </p:cNvSpPr>
          <p:nvPr>
            <p:ph type="title"/>
          </p:nvPr>
        </p:nvSpPr>
        <p:spPr/>
        <p:txBody>
          <a:bodyPr/>
          <a:lstStyle/>
          <a:p>
            <a:r>
              <a:rPr lang="en-GB" dirty="0"/>
              <a:t>Tiering and Data Management</a:t>
            </a:r>
          </a:p>
        </p:txBody>
      </p:sp>
      <p:sp>
        <p:nvSpPr>
          <p:cNvPr id="5" name="Text Placeholder 4">
            <a:extLst>
              <a:ext uri="{FF2B5EF4-FFF2-40B4-BE49-F238E27FC236}">
                <a16:creationId xmlns:a16="http://schemas.microsoft.com/office/drawing/2014/main" id="{315C5A04-A193-C3BF-AB39-1AD5E6ED17AF}"/>
              </a:ext>
            </a:extLst>
          </p:cNvPr>
          <p:cNvSpPr>
            <a:spLocks noGrp="1"/>
          </p:cNvSpPr>
          <p:nvPr>
            <p:ph type="body" sz="quarter" idx="14"/>
          </p:nvPr>
        </p:nvSpPr>
        <p:spPr/>
        <p:txBody>
          <a:bodyPr/>
          <a:lstStyle/>
          <a:p>
            <a:endParaRPr lang="en-SE"/>
          </a:p>
        </p:txBody>
      </p:sp>
    </p:spTree>
    <p:extLst>
      <p:ext uri="{BB962C8B-B14F-4D97-AF65-F5344CB8AC3E}">
        <p14:creationId xmlns:p14="http://schemas.microsoft.com/office/powerpoint/2010/main" val="68283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69473-5187-B8EE-6681-52222B526269}"/>
              </a:ext>
            </a:extLst>
          </p:cNvPr>
          <p:cNvSpPr>
            <a:spLocks noGrp="1"/>
          </p:cNvSpPr>
          <p:nvPr>
            <p:ph type="title"/>
          </p:nvPr>
        </p:nvSpPr>
        <p:spPr/>
        <p:txBody>
          <a:bodyPr/>
          <a:lstStyle/>
          <a:p>
            <a:r>
              <a:rPr lang="en-SE" dirty="0"/>
              <a:t>Agenda</a:t>
            </a:r>
          </a:p>
        </p:txBody>
      </p:sp>
      <p:sp>
        <p:nvSpPr>
          <p:cNvPr id="5" name="Text Placeholder 4">
            <a:extLst>
              <a:ext uri="{FF2B5EF4-FFF2-40B4-BE49-F238E27FC236}">
                <a16:creationId xmlns:a16="http://schemas.microsoft.com/office/drawing/2014/main" id="{5789616B-6574-1231-0565-ACB780C0EF4D}"/>
              </a:ext>
            </a:extLst>
          </p:cNvPr>
          <p:cNvSpPr>
            <a:spLocks noGrp="1"/>
          </p:cNvSpPr>
          <p:nvPr>
            <p:ph type="body" sz="quarter" idx="14"/>
          </p:nvPr>
        </p:nvSpPr>
        <p:spPr/>
        <p:txBody>
          <a:bodyPr/>
          <a:lstStyle/>
          <a:p>
            <a:r>
              <a:rPr lang="en-SE" dirty="0"/>
              <a:t>Tiering and Data Management</a:t>
            </a:r>
          </a:p>
        </p:txBody>
      </p:sp>
      <p:sp>
        <p:nvSpPr>
          <p:cNvPr id="6" name="Text Placeholder 5">
            <a:extLst>
              <a:ext uri="{FF2B5EF4-FFF2-40B4-BE49-F238E27FC236}">
                <a16:creationId xmlns:a16="http://schemas.microsoft.com/office/drawing/2014/main" id="{03DB06F7-1BB4-EA4C-B600-3BEC4C07FD18}"/>
              </a:ext>
            </a:extLst>
          </p:cNvPr>
          <p:cNvSpPr>
            <a:spLocks noGrp="1"/>
          </p:cNvSpPr>
          <p:nvPr>
            <p:ph type="body" sz="quarter" idx="13"/>
          </p:nvPr>
        </p:nvSpPr>
        <p:spPr/>
        <p:txBody>
          <a:bodyPr/>
          <a:lstStyle/>
          <a:p>
            <a:r>
              <a:rPr lang="en-SE" dirty="0"/>
              <a:t>Enhanced Monitoring</a:t>
            </a:r>
          </a:p>
        </p:txBody>
      </p:sp>
      <p:sp>
        <p:nvSpPr>
          <p:cNvPr id="7" name="Text Placeholder 6">
            <a:extLst>
              <a:ext uri="{FF2B5EF4-FFF2-40B4-BE49-F238E27FC236}">
                <a16:creationId xmlns:a16="http://schemas.microsoft.com/office/drawing/2014/main" id="{266BE068-B21C-B189-93FD-2B1016ED955C}"/>
              </a:ext>
            </a:extLst>
          </p:cNvPr>
          <p:cNvSpPr>
            <a:spLocks noGrp="1"/>
          </p:cNvSpPr>
          <p:nvPr>
            <p:ph type="body" sz="quarter" idx="12"/>
          </p:nvPr>
        </p:nvSpPr>
        <p:spPr/>
        <p:txBody>
          <a:bodyPr/>
          <a:lstStyle/>
          <a:p>
            <a:r>
              <a:rPr lang="en-SE" dirty="0"/>
              <a:t>Lustre development efforts</a:t>
            </a:r>
          </a:p>
        </p:txBody>
      </p:sp>
      <p:sp>
        <p:nvSpPr>
          <p:cNvPr id="8" name="Footer Placeholder 7">
            <a:extLst>
              <a:ext uri="{FF2B5EF4-FFF2-40B4-BE49-F238E27FC236}">
                <a16:creationId xmlns:a16="http://schemas.microsoft.com/office/drawing/2014/main" id="{8DFFFF5A-0172-6746-FA24-E5D2211FB1B1}"/>
              </a:ext>
            </a:extLst>
          </p:cNvPr>
          <p:cNvSpPr>
            <a:spLocks noGrp="1"/>
          </p:cNvSpPr>
          <p:nvPr>
            <p:ph type="ftr" sz="quarter" idx="11"/>
          </p:nvPr>
        </p:nvSpPr>
        <p:spPr/>
        <p:txBody>
          <a:bodyPr/>
          <a:lstStyle/>
          <a:p>
            <a:r>
              <a:rPr lang="en-US"/>
              <a:t>Confidential | Authorized </a:t>
            </a:r>
            <a:endParaRPr lang="en-US" dirty="0"/>
          </a:p>
        </p:txBody>
      </p:sp>
    </p:spTree>
    <p:extLst>
      <p:ext uri="{BB962C8B-B14F-4D97-AF65-F5344CB8AC3E}">
        <p14:creationId xmlns:p14="http://schemas.microsoft.com/office/powerpoint/2010/main" val="130455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09C63-E851-6049-BEDF-8E1347CEF57B}"/>
              </a:ext>
            </a:extLst>
          </p:cNvPr>
          <p:cNvSpPr>
            <a:spLocks noGrp="1"/>
          </p:cNvSpPr>
          <p:nvPr>
            <p:ph type="title"/>
          </p:nvPr>
        </p:nvSpPr>
        <p:spPr/>
        <p:txBody>
          <a:bodyPr/>
          <a:lstStyle/>
          <a:p>
            <a:r>
              <a:rPr lang="en-US" b="1" dirty="0"/>
              <a:t>SCALABLE SEARCH</a:t>
            </a:r>
          </a:p>
        </p:txBody>
      </p:sp>
      <p:sp>
        <p:nvSpPr>
          <p:cNvPr id="53" name="Content Placeholder 52">
            <a:extLst>
              <a:ext uri="{FF2B5EF4-FFF2-40B4-BE49-F238E27FC236}">
                <a16:creationId xmlns:a16="http://schemas.microsoft.com/office/drawing/2014/main" id="{0D656AEB-D753-BD45-99BC-83E51BD47FE2}"/>
              </a:ext>
            </a:extLst>
          </p:cNvPr>
          <p:cNvSpPr>
            <a:spLocks noGrp="1"/>
          </p:cNvSpPr>
          <p:nvPr>
            <p:ph type="body" sz="quarter" idx="17"/>
          </p:nvPr>
        </p:nvSpPr>
        <p:spPr>
          <a:xfrm>
            <a:off x="388938" y="1108363"/>
            <a:ext cx="11422062" cy="4987637"/>
          </a:xfrm>
        </p:spPr>
        <p:txBody>
          <a:bodyPr>
            <a:normAutofit/>
          </a:bodyPr>
          <a:lstStyle/>
          <a:p>
            <a:r>
              <a:rPr lang="en-US" sz="3200" dirty="0"/>
              <a:t>A better way to search…</a:t>
            </a:r>
          </a:p>
          <a:p>
            <a:pPr lvl="1"/>
            <a:r>
              <a:rPr lang="en-US" sz="2800" dirty="0"/>
              <a:t>Linear search is too slow</a:t>
            </a:r>
          </a:p>
          <a:p>
            <a:pPr lvl="1"/>
            <a:r>
              <a:rPr lang="en-US" sz="2800" dirty="0"/>
              <a:t>Singular search database is unwieldy</a:t>
            </a:r>
          </a:p>
          <a:p>
            <a:pPr lvl="1"/>
            <a:r>
              <a:rPr lang="en-US" sz="2800" dirty="0"/>
              <a:t>Scalable within a tree and across trees</a:t>
            </a:r>
          </a:p>
          <a:p>
            <a:r>
              <a:rPr lang="en-US" sz="3200" dirty="0"/>
              <a:t>Distributed search</a:t>
            </a:r>
          </a:p>
          <a:p>
            <a:pPr lvl="1"/>
            <a:r>
              <a:rPr lang="en-US" sz="2800" dirty="0"/>
              <a:t>Distributed indices across file system</a:t>
            </a:r>
          </a:p>
          <a:p>
            <a:pPr lvl="1"/>
            <a:r>
              <a:rPr lang="en-US" sz="2800" dirty="0"/>
              <a:t>Parallel cross file system search</a:t>
            </a:r>
          </a:p>
          <a:p>
            <a:pPr lvl="1"/>
            <a:r>
              <a:rPr lang="en-US" sz="2800" dirty="0"/>
              <a:t>Summarization of trees to optimize search</a:t>
            </a:r>
          </a:p>
          <a:p>
            <a:pPr lvl="1"/>
            <a:r>
              <a:rPr lang="en-US" sz="2800" dirty="0"/>
              <a:t>Adheres to POSIX permissions for search</a:t>
            </a:r>
          </a:p>
          <a:p>
            <a:pPr lvl="1"/>
            <a:r>
              <a:rPr lang="en-US" sz="2800" dirty="0"/>
              <a:t>Used by the Policy Engine to execute policies</a:t>
            </a:r>
          </a:p>
        </p:txBody>
      </p:sp>
      <p:pic>
        <p:nvPicPr>
          <p:cNvPr id="58" name="Picture 57">
            <a:extLst>
              <a:ext uri="{FF2B5EF4-FFF2-40B4-BE49-F238E27FC236}">
                <a16:creationId xmlns:a16="http://schemas.microsoft.com/office/drawing/2014/main" id="{D13EC93A-6516-F64D-8400-9CDA809641D0}"/>
              </a:ext>
            </a:extLst>
          </p:cNvPr>
          <p:cNvPicPr>
            <a:picLocks noChangeAspect="1"/>
          </p:cNvPicPr>
          <p:nvPr/>
        </p:nvPicPr>
        <p:blipFill rotWithShape="1">
          <a:blip r:embed="rId3"/>
          <a:srcRect l="5550" r="9206"/>
          <a:stretch/>
        </p:blipFill>
        <p:spPr>
          <a:xfrm>
            <a:off x="7952154" y="1283742"/>
            <a:ext cx="4009292" cy="3770923"/>
          </a:xfrm>
          <a:prstGeom prst="rect">
            <a:avLst/>
          </a:prstGeom>
        </p:spPr>
      </p:pic>
      <p:grpSp>
        <p:nvGrpSpPr>
          <p:cNvPr id="68" name="Group 67">
            <a:extLst>
              <a:ext uri="{FF2B5EF4-FFF2-40B4-BE49-F238E27FC236}">
                <a16:creationId xmlns:a16="http://schemas.microsoft.com/office/drawing/2014/main" id="{B9FF9AC3-6C41-694E-AA61-53FF13021F56}"/>
              </a:ext>
            </a:extLst>
          </p:cNvPr>
          <p:cNvGrpSpPr/>
          <p:nvPr/>
        </p:nvGrpSpPr>
        <p:grpSpPr>
          <a:xfrm>
            <a:off x="8475783" y="1610307"/>
            <a:ext cx="3309815" cy="2589433"/>
            <a:chOff x="8475783" y="2174903"/>
            <a:chExt cx="3309815" cy="2589433"/>
          </a:xfrm>
        </p:grpSpPr>
        <p:sp>
          <p:nvSpPr>
            <p:cNvPr id="59" name="Can 58">
              <a:extLst>
                <a:ext uri="{FF2B5EF4-FFF2-40B4-BE49-F238E27FC236}">
                  <a16:creationId xmlns:a16="http://schemas.microsoft.com/office/drawing/2014/main" id="{DB781FE4-87A1-FC45-A21B-BDF2EDABA984}"/>
                </a:ext>
              </a:extLst>
            </p:cNvPr>
            <p:cNvSpPr/>
            <p:nvPr/>
          </p:nvSpPr>
          <p:spPr>
            <a:xfrm>
              <a:off x="9038493" y="3141784"/>
              <a:ext cx="164123" cy="218284"/>
            </a:xfrm>
            <a:prstGeom prst="can">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60" name="Can 59">
              <a:extLst>
                <a:ext uri="{FF2B5EF4-FFF2-40B4-BE49-F238E27FC236}">
                  <a16:creationId xmlns:a16="http://schemas.microsoft.com/office/drawing/2014/main" id="{730B5674-F866-CC47-AD50-CB4E6901E872}"/>
                </a:ext>
              </a:extLst>
            </p:cNvPr>
            <p:cNvSpPr/>
            <p:nvPr/>
          </p:nvSpPr>
          <p:spPr>
            <a:xfrm>
              <a:off x="10146323" y="3141784"/>
              <a:ext cx="164123" cy="218284"/>
            </a:xfrm>
            <a:prstGeom prst="can">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61" name="Can 60">
              <a:extLst>
                <a:ext uri="{FF2B5EF4-FFF2-40B4-BE49-F238E27FC236}">
                  <a16:creationId xmlns:a16="http://schemas.microsoft.com/office/drawing/2014/main" id="{43939660-DE42-CD41-8256-743728C6D90F}"/>
                </a:ext>
              </a:extLst>
            </p:cNvPr>
            <p:cNvSpPr/>
            <p:nvPr/>
          </p:nvSpPr>
          <p:spPr>
            <a:xfrm>
              <a:off x="11172091" y="3141784"/>
              <a:ext cx="164123" cy="218284"/>
            </a:xfrm>
            <a:prstGeom prst="can">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62" name="Can 61">
              <a:extLst>
                <a:ext uri="{FF2B5EF4-FFF2-40B4-BE49-F238E27FC236}">
                  <a16:creationId xmlns:a16="http://schemas.microsoft.com/office/drawing/2014/main" id="{270AE9EE-04C3-7C42-BAD2-5977F5457AF5}"/>
                </a:ext>
              </a:extLst>
            </p:cNvPr>
            <p:cNvSpPr/>
            <p:nvPr/>
          </p:nvSpPr>
          <p:spPr>
            <a:xfrm>
              <a:off x="8475783" y="3892061"/>
              <a:ext cx="164123" cy="218284"/>
            </a:xfrm>
            <a:prstGeom prst="can">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63" name="Can 62">
              <a:extLst>
                <a:ext uri="{FF2B5EF4-FFF2-40B4-BE49-F238E27FC236}">
                  <a16:creationId xmlns:a16="http://schemas.microsoft.com/office/drawing/2014/main" id="{11A39C58-CB3D-384C-A87E-653BF00887AC}"/>
                </a:ext>
              </a:extLst>
            </p:cNvPr>
            <p:cNvSpPr/>
            <p:nvPr/>
          </p:nvSpPr>
          <p:spPr>
            <a:xfrm>
              <a:off x="9554306" y="3892061"/>
              <a:ext cx="164123" cy="218284"/>
            </a:xfrm>
            <a:prstGeom prst="can">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64" name="Can 63">
              <a:extLst>
                <a:ext uri="{FF2B5EF4-FFF2-40B4-BE49-F238E27FC236}">
                  <a16:creationId xmlns:a16="http://schemas.microsoft.com/office/drawing/2014/main" id="{81535BAF-AE5B-A743-92C6-4B6C56BD21FD}"/>
                </a:ext>
              </a:extLst>
            </p:cNvPr>
            <p:cNvSpPr/>
            <p:nvPr/>
          </p:nvSpPr>
          <p:spPr>
            <a:xfrm>
              <a:off x="10726614" y="3883972"/>
              <a:ext cx="164123" cy="218284"/>
            </a:xfrm>
            <a:prstGeom prst="can">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65" name="Can 64">
              <a:extLst>
                <a:ext uri="{FF2B5EF4-FFF2-40B4-BE49-F238E27FC236}">
                  <a16:creationId xmlns:a16="http://schemas.microsoft.com/office/drawing/2014/main" id="{28593B4C-1253-3744-9A4D-996877FC7719}"/>
                </a:ext>
              </a:extLst>
            </p:cNvPr>
            <p:cNvSpPr/>
            <p:nvPr/>
          </p:nvSpPr>
          <p:spPr>
            <a:xfrm>
              <a:off x="11621475" y="3883972"/>
              <a:ext cx="164123" cy="218284"/>
            </a:xfrm>
            <a:prstGeom prst="can">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66" name="Can 65">
              <a:extLst>
                <a:ext uri="{FF2B5EF4-FFF2-40B4-BE49-F238E27FC236}">
                  <a16:creationId xmlns:a16="http://schemas.microsoft.com/office/drawing/2014/main" id="{D74D9B84-2C07-D146-B458-220F07A44F01}"/>
                </a:ext>
              </a:extLst>
            </p:cNvPr>
            <p:cNvSpPr/>
            <p:nvPr/>
          </p:nvSpPr>
          <p:spPr>
            <a:xfrm>
              <a:off x="10714889" y="4546052"/>
              <a:ext cx="164123" cy="218284"/>
            </a:xfrm>
            <a:prstGeom prst="can">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67" name="Can 66">
              <a:extLst>
                <a:ext uri="{FF2B5EF4-FFF2-40B4-BE49-F238E27FC236}">
                  <a16:creationId xmlns:a16="http://schemas.microsoft.com/office/drawing/2014/main" id="{B23F071F-3CC7-EE48-95F1-001961A66A85}"/>
                </a:ext>
              </a:extLst>
            </p:cNvPr>
            <p:cNvSpPr/>
            <p:nvPr/>
          </p:nvSpPr>
          <p:spPr>
            <a:xfrm>
              <a:off x="10122875" y="2174903"/>
              <a:ext cx="164123" cy="218284"/>
            </a:xfrm>
            <a:prstGeom prst="can">
              <a:avLst/>
            </a:prstGeom>
            <a:solidFill>
              <a:schemeClr val="accent1">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Rectangle 3">
            <a:extLst>
              <a:ext uri="{FF2B5EF4-FFF2-40B4-BE49-F238E27FC236}">
                <a16:creationId xmlns:a16="http://schemas.microsoft.com/office/drawing/2014/main" id="{D3437CE2-A76D-0D42-B31D-FD9879231013}"/>
              </a:ext>
            </a:extLst>
          </p:cNvPr>
          <p:cNvSpPr/>
          <p:nvPr/>
        </p:nvSpPr>
        <p:spPr>
          <a:xfrm>
            <a:off x="8810493" y="139786"/>
            <a:ext cx="2292614" cy="707886"/>
          </a:xfrm>
          <a:prstGeom prst="rect">
            <a:avLst/>
          </a:prstGeom>
          <a:noFill/>
        </p:spPr>
        <p:txBody>
          <a:bodyPr wrap="none" lIns="91440" tIns="45720" rIns="91440" bIns="45720">
            <a:spAutoFit/>
          </a:bodyPr>
          <a:lstStyle/>
          <a:p>
            <a:pPr algn="ctr"/>
            <a:r>
              <a:rPr lang="en-US" sz="4000" b="1" dirty="0" err="1">
                <a:ln w="0"/>
                <a:gradFill>
                  <a:gsLst>
                    <a:gs pos="21000">
                      <a:srgbClr val="53575C"/>
                    </a:gs>
                    <a:gs pos="88000">
                      <a:srgbClr val="C5C7CA"/>
                    </a:gs>
                  </a:gsLst>
                  <a:lin ang="5400000"/>
                </a:gradFill>
                <a:latin typeface="MetricHPE" pitchFamily="2" charset="77"/>
              </a:rPr>
              <a:t>Brindexer</a:t>
            </a:r>
            <a:endParaRPr lang="en-US" sz="4000" b="1" dirty="0">
              <a:ln w="0"/>
              <a:gradFill>
                <a:gsLst>
                  <a:gs pos="21000">
                    <a:srgbClr val="53575C"/>
                  </a:gs>
                  <a:gs pos="88000">
                    <a:srgbClr val="C5C7CA"/>
                  </a:gs>
                </a:gsLst>
                <a:lin ang="5400000"/>
              </a:gradFill>
              <a:latin typeface="MetricHPE" pitchFamily="2" charset="77"/>
            </a:endParaRPr>
          </a:p>
        </p:txBody>
      </p:sp>
    </p:spTree>
    <p:extLst>
      <p:ext uri="{BB962C8B-B14F-4D97-AF65-F5344CB8AC3E}">
        <p14:creationId xmlns:p14="http://schemas.microsoft.com/office/powerpoint/2010/main" val="288486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0208-18D6-1A40-35CE-EED06FDDE3DF}"/>
              </a:ext>
            </a:extLst>
          </p:cNvPr>
          <p:cNvSpPr>
            <a:spLocks noGrp="1"/>
          </p:cNvSpPr>
          <p:nvPr>
            <p:ph type="title"/>
          </p:nvPr>
        </p:nvSpPr>
        <p:spPr/>
        <p:txBody>
          <a:bodyPr/>
          <a:lstStyle/>
          <a:p>
            <a:r>
              <a:rPr lang="en-SE" dirty="0"/>
              <a:t>So what can Brindexer do ???</a:t>
            </a:r>
          </a:p>
        </p:txBody>
      </p:sp>
      <p:sp>
        <p:nvSpPr>
          <p:cNvPr id="3" name="Text Placeholder 2">
            <a:extLst>
              <a:ext uri="{FF2B5EF4-FFF2-40B4-BE49-F238E27FC236}">
                <a16:creationId xmlns:a16="http://schemas.microsoft.com/office/drawing/2014/main" id="{D08ED25D-FDEE-2AC0-E9A4-09902346FD3D}"/>
              </a:ext>
            </a:extLst>
          </p:cNvPr>
          <p:cNvSpPr>
            <a:spLocks noGrp="1"/>
          </p:cNvSpPr>
          <p:nvPr>
            <p:ph type="body" sz="quarter" idx="17"/>
          </p:nvPr>
        </p:nvSpPr>
        <p:spPr>
          <a:xfrm>
            <a:off x="388938" y="1018211"/>
            <a:ext cx="6258047" cy="5077790"/>
          </a:xfrm>
        </p:spPr>
        <p:txBody>
          <a:bodyPr>
            <a:normAutofit/>
          </a:bodyPr>
          <a:lstStyle/>
          <a:p>
            <a:r>
              <a:rPr lang="en-US" sz="2400" dirty="0"/>
              <a:t>Flash tier data management</a:t>
            </a:r>
          </a:p>
          <a:p>
            <a:r>
              <a:rPr lang="en-US" sz="2400" dirty="0"/>
              <a:t>File pruning</a:t>
            </a:r>
          </a:p>
          <a:p>
            <a:r>
              <a:rPr lang="en-US" sz="2400" dirty="0"/>
              <a:t>Regular usage reports</a:t>
            </a:r>
          </a:p>
          <a:p>
            <a:r>
              <a:rPr lang="en-US" sz="2400" dirty="0"/>
              <a:t>Rebalance OSTs</a:t>
            </a:r>
          </a:p>
          <a:p>
            <a:r>
              <a:rPr lang="en-US" sz="2400" dirty="0"/>
              <a:t>Drain a failing OST</a:t>
            </a:r>
          </a:p>
          <a:p>
            <a:r>
              <a:rPr lang="en-US" sz="2400" dirty="0"/>
              <a:t>Change owner of *.data files in </a:t>
            </a:r>
            <a:r>
              <a:rPr lang="en-US" sz="2400" dirty="0" err="1"/>
              <a:t>dir</a:t>
            </a:r>
            <a:r>
              <a:rPr lang="en-US" sz="2400" dirty="0"/>
              <a:t>/tree/file system</a:t>
            </a:r>
          </a:p>
          <a:p>
            <a:r>
              <a:rPr lang="en-US" sz="2400" dirty="0"/>
              <a:t>Restripe large files into multiple OSTs</a:t>
            </a:r>
          </a:p>
          <a:p>
            <a:r>
              <a:rPr lang="en-US" sz="2400" dirty="0"/>
              <a:t>Cool things</a:t>
            </a:r>
          </a:p>
          <a:p>
            <a:pPr lvl="1"/>
            <a:r>
              <a:rPr lang="en-US" sz="2400" dirty="0"/>
              <a:t>Top 10 directories by file count</a:t>
            </a:r>
          </a:p>
          <a:p>
            <a:pPr lvl="1"/>
            <a:r>
              <a:rPr lang="en-US" sz="2400" dirty="0"/>
              <a:t>Top 10 largest files in flash</a:t>
            </a:r>
          </a:p>
          <a:p>
            <a:pPr lvl="1"/>
            <a:r>
              <a:rPr lang="en-US" sz="2400" dirty="0"/>
              <a:t>List recently created, single-striped files &gt; 1 TB</a:t>
            </a:r>
          </a:p>
          <a:p>
            <a:pPr lvl="1"/>
            <a:r>
              <a:rPr lang="en-US" sz="2400" dirty="0"/>
              <a:t>File size analysis and histogram</a:t>
            </a:r>
          </a:p>
          <a:p>
            <a:pPr lvl="1"/>
            <a:r>
              <a:rPr lang="en-US" sz="2400" dirty="0"/>
              <a:t>Find data -&gt; TAR -&gt; CP to other FS -&gt; delete ...</a:t>
            </a:r>
          </a:p>
        </p:txBody>
      </p:sp>
      <p:sp>
        <p:nvSpPr>
          <p:cNvPr id="5" name="Slide Number Placeholder 4">
            <a:extLst>
              <a:ext uri="{FF2B5EF4-FFF2-40B4-BE49-F238E27FC236}">
                <a16:creationId xmlns:a16="http://schemas.microsoft.com/office/drawing/2014/main" id="{205B6C97-537C-3FF0-28DA-FA898DEBB236}"/>
              </a:ext>
            </a:extLst>
          </p:cNvPr>
          <p:cNvSpPr>
            <a:spLocks noGrp="1"/>
          </p:cNvSpPr>
          <p:nvPr>
            <p:ph type="sldNum" sz="quarter" idx="4"/>
          </p:nvPr>
        </p:nvSpPr>
        <p:spPr/>
        <p:txBody>
          <a:bodyPr/>
          <a:lstStyle/>
          <a:p>
            <a:pPr defTabSz="1088421">
              <a:buFontTx/>
              <a:buBlip>
                <a:blip r:embed="rId2"/>
              </a:buBlip>
            </a:pPr>
            <a:r>
              <a:rPr lang="en-US"/>
              <a:t>  </a:t>
            </a:r>
            <a:r>
              <a:rPr lang="en-US" sz="1400"/>
              <a:t> </a:t>
            </a:r>
            <a:fld id="{104FC826-72BB-4AF1-BA01-A94F7396A7DC}" type="slidenum">
              <a:rPr lang="en-US" sz="1400" smtClean="0">
                <a:solidFill>
                  <a:schemeClr val="tx1">
                    <a:lumMod val="50000"/>
                    <a:lumOff val="50000"/>
                  </a:schemeClr>
                </a:solidFill>
              </a:rPr>
              <a:pPr defTabSz="1088421">
                <a:buFontTx/>
                <a:buBlip>
                  <a:blip r:embed="rId2"/>
                </a:buBlip>
              </a:pPr>
              <a:t>21</a:t>
            </a:fld>
            <a:endParaRPr lang="en-US" sz="1400" dirty="0">
              <a:solidFill>
                <a:schemeClr val="tx1">
                  <a:lumMod val="50000"/>
                  <a:lumOff val="50000"/>
                </a:schemeClr>
              </a:solidFill>
            </a:endParaRPr>
          </a:p>
        </p:txBody>
      </p:sp>
      <p:sp>
        <p:nvSpPr>
          <p:cNvPr id="7" name="Text Placeholder 2">
            <a:extLst>
              <a:ext uri="{FF2B5EF4-FFF2-40B4-BE49-F238E27FC236}">
                <a16:creationId xmlns:a16="http://schemas.microsoft.com/office/drawing/2014/main" id="{B021C297-1CE1-9E6A-900D-F662A89BD2C5}"/>
              </a:ext>
            </a:extLst>
          </p:cNvPr>
          <p:cNvSpPr txBox="1">
            <a:spLocks/>
          </p:cNvSpPr>
          <p:nvPr/>
        </p:nvSpPr>
        <p:spPr>
          <a:xfrm>
            <a:off x="7174523" y="1103905"/>
            <a:ext cx="4783015" cy="5077790"/>
          </a:xfrm>
          <a:prstGeom prst="rect">
            <a:avLst/>
          </a:prstGeom>
          <a:ln w="57150">
            <a:noFill/>
            <a:miter lim="800000"/>
          </a:ln>
        </p:spPr>
        <p:txBody>
          <a:bodyPr vert="horz" lIns="91440" tIns="91440" rIns="91440" bIns="91440" rtlCol="0">
            <a:normAutofit/>
          </a:bodyPr>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tx1"/>
                </a:solidFill>
                <a:latin typeface="MetricHPE" panose="020B0303030202060203" pitchFamily="34" charset="0"/>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tx1"/>
                </a:solidFill>
                <a:latin typeface="MetricHPE" panose="020B0303030202060203" pitchFamily="34" charset="0"/>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tx1"/>
                </a:solidFill>
                <a:latin typeface="MetricHPE" panose="020B0303030202060203" pitchFamily="34" charset="0"/>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etricHPE" panose="020B0303030202060203" pitchFamily="34" charset="0"/>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etricHPE" panose="020B0303030202060203" pitchFamily="34" charset="0"/>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9pPr>
          </a:lstStyle>
          <a:p>
            <a:pPr marL="231775" indent="-231775">
              <a:buNone/>
            </a:pPr>
            <a:r>
              <a:rPr lang="en-US" sz="2800" b="1" dirty="0"/>
              <a:t>Policy directives</a:t>
            </a:r>
          </a:p>
          <a:p>
            <a:pPr marL="231775" indent="-231775" algn="l" rtl="0" eaLnBrk="1" fontAlgn="ctr" latinLnBrk="0" hangingPunct="1">
              <a:spcBef>
                <a:spcPts val="0"/>
              </a:spcBef>
              <a:spcAft>
                <a:spcPts val="0"/>
              </a:spcAft>
            </a:pPr>
            <a:r>
              <a:rPr lang="en-US" sz="2400" i="0" u="none" strike="noStrike" kern="1200" dirty="0">
                <a:solidFill>
                  <a:srgbClr val="000000"/>
                </a:solidFill>
                <a:effectLst/>
                <a:latin typeface="MetricHPE" pitchFamily="2" charset="77"/>
              </a:rPr>
              <a:t>Migrate</a:t>
            </a:r>
            <a:endParaRPr lang="en-US" sz="2400" i="0" u="none" strike="noStrike" dirty="0">
              <a:effectLst/>
              <a:latin typeface="MetricHPE" pitchFamily="2" charset="77"/>
            </a:endParaRPr>
          </a:p>
          <a:p>
            <a:pPr marL="231775" indent="-231775" algn="l" rtl="0" eaLnBrk="1" fontAlgn="ctr" latinLnBrk="0" hangingPunct="1">
              <a:spcBef>
                <a:spcPts val="0"/>
              </a:spcBef>
              <a:spcAft>
                <a:spcPts val="0"/>
              </a:spcAft>
            </a:pPr>
            <a:r>
              <a:rPr lang="en-US" sz="2400" i="0" u="none" strike="noStrike" kern="1200" dirty="0">
                <a:solidFill>
                  <a:srgbClr val="000000"/>
                </a:solidFill>
                <a:effectLst/>
                <a:latin typeface="MetricHPE" pitchFamily="2" charset="77"/>
              </a:rPr>
              <a:t>Delete</a:t>
            </a:r>
            <a:endParaRPr lang="en-US" sz="2400" i="0" u="none" strike="noStrike" dirty="0">
              <a:effectLst/>
              <a:latin typeface="MetricHPE" pitchFamily="2" charset="77"/>
            </a:endParaRPr>
          </a:p>
          <a:p>
            <a:pPr marL="231775" indent="-231775" algn="l" rtl="0" eaLnBrk="1" fontAlgn="ctr" latinLnBrk="0" hangingPunct="1">
              <a:spcBef>
                <a:spcPts val="0"/>
              </a:spcBef>
              <a:spcAft>
                <a:spcPts val="0"/>
              </a:spcAft>
            </a:pPr>
            <a:r>
              <a:rPr lang="en-US" sz="2400" i="0" u="none" strike="noStrike" kern="1200" dirty="0">
                <a:solidFill>
                  <a:srgbClr val="000000"/>
                </a:solidFill>
                <a:effectLst/>
                <a:latin typeface="MetricHPE" pitchFamily="2" charset="77"/>
              </a:rPr>
              <a:t>Report</a:t>
            </a:r>
            <a:endParaRPr lang="en-US" sz="2400" i="0" u="none" strike="noStrike" dirty="0">
              <a:effectLst/>
              <a:latin typeface="MetricHPE" pitchFamily="2" charset="77"/>
            </a:endParaRPr>
          </a:p>
          <a:p>
            <a:pPr marL="231775" indent="-231775" algn="l" rtl="0" eaLnBrk="1" fontAlgn="ctr" latinLnBrk="0" hangingPunct="1">
              <a:spcBef>
                <a:spcPts val="0"/>
              </a:spcBef>
              <a:spcAft>
                <a:spcPts val="0"/>
              </a:spcAft>
            </a:pPr>
            <a:r>
              <a:rPr lang="en-US" sz="2400" i="0" u="none" strike="noStrike" kern="1200" dirty="0">
                <a:solidFill>
                  <a:srgbClr val="000000"/>
                </a:solidFill>
                <a:effectLst/>
                <a:latin typeface="MetricHPE" pitchFamily="2" charset="77"/>
              </a:rPr>
              <a:t>Exec</a:t>
            </a:r>
            <a:endParaRPr lang="en-US" sz="2400" i="0" u="none" strike="noStrike" dirty="0">
              <a:effectLst/>
              <a:latin typeface="MetricHPE" pitchFamily="2" charset="77"/>
            </a:endParaRPr>
          </a:p>
          <a:p>
            <a:pPr marL="231775" indent="-231775" algn="l" rtl="0" eaLnBrk="1" fontAlgn="ctr" latinLnBrk="0" hangingPunct="1">
              <a:spcBef>
                <a:spcPts val="0"/>
              </a:spcBef>
              <a:spcAft>
                <a:spcPts val="0"/>
              </a:spcAft>
            </a:pPr>
            <a:r>
              <a:rPr lang="en-US" sz="2400" i="0" u="none" strike="noStrike" kern="1200" dirty="0" err="1">
                <a:solidFill>
                  <a:srgbClr val="000000"/>
                </a:solidFill>
                <a:effectLst/>
                <a:latin typeface="MetricHPE" pitchFamily="2" charset="77"/>
              </a:rPr>
              <a:t>Incremental_index</a:t>
            </a:r>
            <a:endParaRPr lang="en-US" sz="2400" i="0" u="none" strike="noStrike" kern="1200" dirty="0">
              <a:solidFill>
                <a:srgbClr val="000000"/>
              </a:solidFill>
              <a:effectLst/>
              <a:latin typeface="MetricHPE" pitchFamily="2" charset="77"/>
            </a:endParaRPr>
          </a:p>
          <a:p>
            <a:pPr marL="231775" indent="-231775" algn="l" rtl="0" eaLnBrk="1" fontAlgn="ctr" latinLnBrk="0" hangingPunct="1">
              <a:spcBef>
                <a:spcPts val="0"/>
              </a:spcBef>
              <a:spcAft>
                <a:spcPts val="0"/>
              </a:spcAft>
            </a:pPr>
            <a:endParaRPr lang="en-US" sz="2400" dirty="0">
              <a:solidFill>
                <a:srgbClr val="000000"/>
              </a:solidFill>
              <a:latin typeface="MetricHPE" pitchFamily="2" charset="77"/>
            </a:endParaRPr>
          </a:p>
          <a:p>
            <a:pPr marL="231775" indent="-231775">
              <a:buNone/>
            </a:pPr>
            <a:r>
              <a:rPr lang="en-US" sz="2800" b="1" dirty="0"/>
              <a:t>Query capabilities</a:t>
            </a:r>
          </a:p>
          <a:p>
            <a:pPr marL="231775" indent="-231775" algn="l" rtl="0" eaLnBrk="1" fontAlgn="ctr" latinLnBrk="0" hangingPunct="1">
              <a:spcBef>
                <a:spcPts val="0"/>
              </a:spcBef>
              <a:spcAft>
                <a:spcPts val="0"/>
              </a:spcAft>
            </a:pPr>
            <a:r>
              <a:rPr lang="en-US" sz="2400" i="0" u="none" strike="noStrike" kern="1200" dirty="0">
                <a:solidFill>
                  <a:srgbClr val="000000"/>
                </a:solidFill>
                <a:effectLst/>
                <a:latin typeface="MetricHPE" pitchFamily="2" charset="77"/>
              </a:rPr>
              <a:t>Any metadata can be queried</a:t>
            </a:r>
            <a:endParaRPr lang="en-US" sz="2800" i="0" u="none" strike="noStrike" kern="1200" dirty="0">
              <a:solidFill>
                <a:srgbClr val="000000"/>
              </a:solidFill>
              <a:effectLst/>
              <a:latin typeface="MetricHPE" pitchFamily="2" charset="77"/>
            </a:endParaRPr>
          </a:p>
          <a:p>
            <a:pPr marL="231775" indent="-231775" algn="l" rtl="0" eaLnBrk="1" fontAlgn="ctr" latinLnBrk="0" hangingPunct="1">
              <a:spcBef>
                <a:spcPts val="0"/>
              </a:spcBef>
              <a:spcAft>
                <a:spcPts val="0"/>
              </a:spcAft>
            </a:pPr>
            <a:r>
              <a:rPr lang="en-US" sz="2400" dirty="0">
                <a:solidFill>
                  <a:srgbClr val="000000"/>
                </a:solidFill>
                <a:latin typeface="MetricHPE" pitchFamily="2" charset="77"/>
              </a:rPr>
              <a:t>Most SQL commands can be used</a:t>
            </a:r>
          </a:p>
          <a:p>
            <a:pPr marL="231775" indent="-231775" algn="l" rtl="0" eaLnBrk="1" fontAlgn="ctr" latinLnBrk="0" hangingPunct="1">
              <a:spcBef>
                <a:spcPts val="0"/>
              </a:spcBef>
              <a:spcAft>
                <a:spcPts val="0"/>
              </a:spcAft>
            </a:pPr>
            <a:r>
              <a:rPr lang="en-US" sz="2400" dirty="0">
                <a:solidFill>
                  <a:srgbClr val="000000"/>
                </a:solidFill>
                <a:latin typeface="MetricHPE" pitchFamily="2" charset="77"/>
              </a:rPr>
              <a:t>Understands most Lustre semantics</a:t>
            </a:r>
          </a:p>
          <a:p>
            <a:pPr marL="231775" indent="-231775" algn="l" rtl="0" eaLnBrk="1" fontAlgn="ctr" latinLnBrk="0" hangingPunct="1">
              <a:spcBef>
                <a:spcPts val="0"/>
              </a:spcBef>
              <a:spcAft>
                <a:spcPts val="0"/>
              </a:spcAft>
            </a:pPr>
            <a:r>
              <a:rPr lang="en-US" sz="2400" dirty="0">
                <a:solidFill>
                  <a:srgbClr val="000000"/>
                </a:solidFill>
                <a:latin typeface="MetricHPE" pitchFamily="2" charset="77"/>
              </a:rPr>
              <a:t>Post formatting using AWK or similar is beneficial</a:t>
            </a:r>
          </a:p>
          <a:p>
            <a:pPr marL="0" algn="l" rtl="0" eaLnBrk="1" fontAlgn="ctr" latinLnBrk="0" hangingPunct="1">
              <a:spcBef>
                <a:spcPts val="0"/>
              </a:spcBef>
              <a:spcAft>
                <a:spcPts val="0"/>
              </a:spcAft>
            </a:pPr>
            <a:endParaRPr lang="en-US" sz="2400" dirty="0">
              <a:latin typeface="MetricHPE" pitchFamily="2" charset="77"/>
            </a:endParaRPr>
          </a:p>
        </p:txBody>
      </p:sp>
      <p:sp>
        <p:nvSpPr>
          <p:cNvPr id="6" name="Rectangle 5">
            <a:extLst>
              <a:ext uri="{FF2B5EF4-FFF2-40B4-BE49-F238E27FC236}">
                <a16:creationId xmlns:a16="http://schemas.microsoft.com/office/drawing/2014/main" id="{01B384AF-D79E-576D-4C38-CA584FD98062}"/>
              </a:ext>
            </a:extLst>
          </p:cNvPr>
          <p:cNvSpPr/>
          <p:nvPr/>
        </p:nvSpPr>
        <p:spPr bwMode="ltGray">
          <a:xfrm>
            <a:off x="1739537" y="2204323"/>
            <a:ext cx="8712926" cy="2449354"/>
          </a:xfrm>
          <a:prstGeom prst="rect">
            <a:avLst/>
          </a:prstGeom>
          <a:ln/>
        </p:spPr>
        <p:style>
          <a:lnRef idx="1">
            <a:schemeClr val="dk1"/>
          </a:lnRef>
          <a:fillRef idx="3">
            <a:schemeClr val="dk1"/>
          </a:fillRef>
          <a:effectRef idx="2">
            <a:schemeClr val="dk1"/>
          </a:effectRef>
          <a:fontRef idx="minor">
            <a:schemeClr val="lt1"/>
          </a:fontRef>
        </p:style>
        <p:txBody>
          <a:bodyPr tIns="91440" bIns="91440" rtlCol="0" anchor="ctr"/>
          <a:lstStyle/>
          <a:p>
            <a:pPr algn="ctr"/>
            <a:r>
              <a:rPr lang="en-GB"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Superfast</a:t>
            </a:r>
          </a:p>
          <a:p>
            <a:pPr algn="ctr"/>
            <a:r>
              <a:rPr lang="en-GB"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No impact on Lustre metadata services</a:t>
            </a:r>
          </a:p>
          <a:p>
            <a:pPr algn="ctr"/>
            <a:r>
              <a:rPr lang="en-GB"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Infinitely scalable</a:t>
            </a:r>
          </a:p>
        </p:txBody>
      </p:sp>
    </p:spTree>
    <p:extLst>
      <p:ext uri="{BB962C8B-B14F-4D97-AF65-F5344CB8AC3E}">
        <p14:creationId xmlns:p14="http://schemas.microsoft.com/office/powerpoint/2010/main" val="52212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DEEC8-FE3A-AA05-7751-8D67ADB2264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03828BA-A55F-67C8-05DB-C2CC0EA6C327}"/>
              </a:ext>
            </a:extLst>
          </p:cNvPr>
          <p:cNvSpPr>
            <a:spLocks noGrp="1"/>
          </p:cNvSpPr>
          <p:nvPr>
            <p:ph type="sldNum" sz="quarter" idx="19"/>
          </p:nvPr>
        </p:nvSpPr>
        <p:spPr>
          <a:xfrm>
            <a:off x="11468821" y="6477833"/>
            <a:ext cx="684344" cy="365125"/>
          </a:xfrm>
          <a:prstGeom prst="rect">
            <a:avLst/>
          </a:prstGeom>
        </p:spPr>
        <p:txBody>
          <a:bodyPr vert="horz" lIns="91440" tIns="45720" rIns="91440" bIns="45720" rtlCol="0" anchor="ctr"/>
          <a:lstStyle>
            <a:defPPr>
              <a:defRPr lang="en-US"/>
            </a:defPPr>
            <a:lvl1pPr marL="0" indent="0" algn="r" defTabSz="914400" rtl="0" eaLnBrk="1" latinLnBrk="0" hangingPunct="1">
              <a:lnSpc>
                <a:spcPct val="90000"/>
              </a:lnSpc>
              <a:buSzPct val="120000"/>
              <a:buFontTx/>
              <a:buNone/>
              <a:defRPr sz="2000" kern="1200" cap="all" normalizeH="0" baseline="1000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21"/>
            <a:fld id="{104FC826-72BB-4AF1-BA01-A94F7396A7DC}" type="slidenum">
              <a:rPr lang="en-US" smtClean="0"/>
              <a:pPr defTabSz="1088421"/>
              <a:t>22</a:t>
            </a:fld>
            <a:endParaRPr lang="en-US" dirty="0"/>
          </a:p>
        </p:txBody>
      </p:sp>
      <p:sp>
        <p:nvSpPr>
          <p:cNvPr id="6" name="Title 5">
            <a:extLst>
              <a:ext uri="{FF2B5EF4-FFF2-40B4-BE49-F238E27FC236}">
                <a16:creationId xmlns:a16="http://schemas.microsoft.com/office/drawing/2014/main" id="{077E2592-F502-B121-24A8-9D5CBD4DC3A2}"/>
              </a:ext>
            </a:extLst>
          </p:cNvPr>
          <p:cNvSpPr>
            <a:spLocks noGrp="1"/>
          </p:cNvSpPr>
          <p:nvPr>
            <p:ph type="title"/>
          </p:nvPr>
        </p:nvSpPr>
        <p:spPr/>
        <p:txBody>
          <a:bodyPr/>
          <a:lstStyle/>
          <a:p>
            <a:r>
              <a:rPr lang="en-US" dirty="0"/>
              <a:t>Use Cases – Query – Find 10 large files</a:t>
            </a:r>
          </a:p>
        </p:txBody>
      </p:sp>
      <p:sp>
        <p:nvSpPr>
          <p:cNvPr id="8" name="TextBox 7">
            <a:extLst>
              <a:ext uri="{FF2B5EF4-FFF2-40B4-BE49-F238E27FC236}">
                <a16:creationId xmlns:a16="http://schemas.microsoft.com/office/drawing/2014/main" id="{53F0E03C-7590-1F94-7BAE-D276B57A36F9}"/>
              </a:ext>
            </a:extLst>
          </p:cNvPr>
          <p:cNvSpPr txBox="1"/>
          <p:nvPr/>
        </p:nvSpPr>
        <p:spPr>
          <a:xfrm>
            <a:off x="1437821" y="1027905"/>
            <a:ext cx="9985915" cy="5663089"/>
          </a:xfrm>
          <a:prstGeom prst="rect">
            <a:avLst/>
          </a:prstGeom>
          <a:noFill/>
          <a:ln w="57150">
            <a:noFill/>
            <a:miter lim="800000"/>
          </a:ln>
        </p:spPr>
        <p:txBody>
          <a:bodyPr wrap="square">
            <a:spAutoFit/>
          </a:bodyPr>
          <a:lstStyle/>
          <a:p>
            <a:pPr algn="l" fontAlgn="base"/>
            <a:r>
              <a:rPr lang="en-US" sz="1100" dirty="0">
                <a:solidFill>
                  <a:srgbClr val="333333"/>
                </a:solidFill>
                <a:latin typeface="Courier New" panose="02070309020205020404" pitchFamily="49" charset="0"/>
              </a:rPr>
              <a:t>[root@cstor1n01 ~]# query -C </a:t>
            </a:r>
            <a:r>
              <a:rPr lang="en-US" sz="1100" dirty="0" err="1">
                <a:solidFill>
                  <a:srgbClr val="333333"/>
                </a:solidFill>
                <a:latin typeface="Courier New" panose="02070309020205020404" pitchFamily="49" charset="0"/>
              </a:rPr>
              <a:t>fullpath,size</a:t>
            </a:r>
            <a:r>
              <a:rPr lang="en-US" sz="1100" dirty="0">
                <a:solidFill>
                  <a:srgbClr val="333333"/>
                </a:solidFill>
                <a:latin typeface="Courier New" panose="02070309020205020404" pitchFamily="49" charset="0"/>
              </a:rPr>
              <a:t> -w "size &gt; 500000000" --limit 10 /</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p>
          <a:p>
            <a:pPr algn="l" fontAlgn="base"/>
            <a:r>
              <a:rPr lang="en-US" sz="1100" dirty="0">
                <a:solidFill>
                  <a:srgbClr val="333333"/>
                </a:solidFill>
                <a:latin typeface="Courier New" panose="02070309020205020404" pitchFamily="49" charset="0"/>
              </a:rPr>
              <a:t>/</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bosch</a:t>
            </a:r>
            <a:r>
              <a:rPr lang="en-US" sz="1100" dirty="0">
                <a:solidFill>
                  <a:srgbClr val="333333"/>
                </a:solidFill>
                <a:latin typeface="Courier New" panose="02070309020205020404" pitchFamily="49" charset="0"/>
              </a:rPr>
              <a:t>/o186i161.8.0,34359738368</a:t>
            </a:r>
          </a:p>
          <a:p>
            <a:pPr algn="l" fontAlgn="base"/>
            <a:r>
              <a:rPr lang="en-US" sz="1100" dirty="0">
                <a:solidFill>
                  <a:srgbClr val="333333"/>
                </a:solidFill>
                <a:latin typeface="Courier New" panose="02070309020205020404" pitchFamily="49" charset="0"/>
              </a:rPr>
              <a:t>/</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hpcchsim</a:t>
            </a:r>
            <a:r>
              <a:rPr lang="en-US" sz="1100" dirty="0">
                <a:solidFill>
                  <a:srgbClr val="333333"/>
                </a:solidFill>
                <a:latin typeface="Courier New" panose="02070309020205020404" pitchFamily="49" charset="0"/>
              </a:rPr>
              <a:t>/zeros,34359738368</a:t>
            </a:r>
          </a:p>
          <a:p>
            <a:pPr algn="l" fontAlgn="base"/>
            <a:r>
              <a:rPr lang="en-US" sz="1100" dirty="0">
                <a:solidFill>
                  <a:srgbClr val="333333"/>
                </a:solidFill>
                <a:latin typeface="Courier New" panose="02070309020205020404" pitchFamily="49" charset="0"/>
              </a:rPr>
              <a:t>/</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tkp</a:t>
            </a:r>
            <a:r>
              <a:rPr lang="en-US" sz="1100" dirty="0">
                <a:solidFill>
                  <a:srgbClr val="333333"/>
                </a:solidFill>
                <a:latin typeface="Courier New" panose="02070309020205020404" pitchFamily="49" charset="0"/>
              </a:rPr>
              <a:t>/test_file_large2,12582912000</a:t>
            </a:r>
          </a:p>
          <a:p>
            <a:pPr algn="l" fontAlgn="base"/>
            <a:r>
              <a:rPr lang="en-US" sz="1100" dirty="0">
                <a:solidFill>
                  <a:srgbClr val="333333"/>
                </a:solidFill>
                <a:latin typeface="Courier New" panose="02070309020205020404" pitchFamily="49" charset="0"/>
              </a:rPr>
              <a:t>/</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bosch</a:t>
            </a:r>
            <a:r>
              <a:rPr lang="en-US" sz="1100" dirty="0">
                <a:solidFill>
                  <a:srgbClr val="333333"/>
                </a:solidFill>
                <a:latin typeface="Courier New" panose="02070309020205020404" pitchFamily="49" charset="0"/>
              </a:rPr>
              <a:t>/o186i161.9.0,34359738368</a:t>
            </a:r>
          </a:p>
          <a:p>
            <a:pPr algn="l" fontAlgn="base"/>
            <a:r>
              <a:rPr lang="en-US" sz="1100" dirty="0">
                <a:solidFill>
                  <a:srgbClr val="333333"/>
                </a:solidFill>
                <a:latin typeface="Courier New" panose="02070309020205020404" pitchFamily="49" charset="0"/>
              </a:rPr>
              <a:t>/</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tkp</a:t>
            </a:r>
            <a:r>
              <a:rPr lang="en-US" sz="1100" dirty="0">
                <a:solidFill>
                  <a:srgbClr val="333333"/>
                </a:solidFill>
                <a:latin typeface="Courier New" panose="02070309020205020404" pitchFamily="49" charset="0"/>
              </a:rPr>
              <a:t>/test_file_large1,12582912000</a:t>
            </a:r>
          </a:p>
          <a:p>
            <a:pPr algn="l" fontAlgn="base"/>
            <a:r>
              <a:rPr lang="en-US" sz="1100" dirty="0">
                <a:solidFill>
                  <a:srgbClr val="333333"/>
                </a:solidFill>
                <a:latin typeface="Courier New" panose="02070309020205020404" pitchFamily="49" charset="0"/>
              </a:rPr>
              <a:t>/</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bosch</a:t>
            </a:r>
            <a:r>
              <a:rPr lang="en-US" sz="1100" dirty="0">
                <a:solidFill>
                  <a:srgbClr val="333333"/>
                </a:solidFill>
                <a:latin typeface="Courier New" panose="02070309020205020404" pitchFamily="49" charset="0"/>
              </a:rPr>
              <a:t>/o186i160.1.0,34359738368</a:t>
            </a:r>
          </a:p>
          <a:p>
            <a:pPr algn="l" fontAlgn="base"/>
            <a:r>
              <a:rPr lang="en-US" sz="1100" dirty="0">
                <a:solidFill>
                  <a:srgbClr val="333333"/>
                </a:solidFill>
                <a:latin typeface="Courier New" panose="02070309020205020404" pitchFamily="49" charset="0"/>
              </a:rPr>
              <a:t>/</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tkp</a:t>
            </a:r>
            <a:r>
              <a:rPr lang="en-US" sz="1100" dirty="0">
                <a:solidFill>
                  <a:srgbClr val="333333"/>
                </a:solidFill>
                <a:latin typeface="Courier New" panose="02070309020205020404" pitchFamily="49" charset="0"/>
              </a:rPr>
              <a:t>/test_file_large0,12582912000</a:t>
            </a:r>
          </a:p>
          <a:p>
            <a:pPr algn="l" fontAlgn="base"/>
            <a:r>
              <a:rPr lang="en-US" sz="1100" dirty="0">
                <a:solidFill>
                  <a:srgbClr val="333333"/>
                </a:solidFill>
                <a:latin typeface="Courier New" panose="02070309020205020404" pitchFamily="49" charset="0"/>
              </a:rPr>
              <a:t>/</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bosch</a:t>
            </a:r>
            <a:r>
              <a:rPr lang="en-US" sz="1100" dirty="0">
                <a:solidFill>
                  <a:srgbClr val="333333"/>
                </a:solidFill>
                <a:latin typeface="Courier New" panose="02070309020205020404" pitchFamily="49" charset="0"/>
              </a:rPr>
              <a:t>/o186i160.2.0,34359738368</a:t>
            </a:r>
          </a:p>
          <a:p>
            <a:pPr algn="l" fontAlgn="base"/>
            <a:r>
              <a:rPr lang="en-US" sz="1100" dirty="0">
                <a:solidFill>
                  <a:srgbClr val="333333"/>
                </a:solidFill>
                <a:latin typeface="Courier New" panose="02070309020205020404" pitchFamily="49" charset="0"/>
              </a:rPr>
              <a:t>/</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bosch</a:t>
            </a:r>
            <a:r>
              <a:rPr lang="en-US" sz="1100" dirty="0">
                <a:solidFill>
                  <a:srgbClr val="333333"/>
                </a:solidFill>
                <a:latin typeface="Courier New" panose="02070309020205020404" pitchFamily="49" charset="0"/>
              </a:rPr>
              <a:t>/o186i160.6.0,34359738368</a:t>
            </a:r>
          </a:p>
          <a:p>
            <a:pPr algn="l" fontAlgn="base"/>
            <a:r>
              <a:rPr lang="en-US" sz="1100" dirty="0">
                <a:solidFill>
                  <a:srgbClr val="333333"/>
                </a:solidFill>
                <a:latin typeface="Courier New" panose="02070309020205020404" pitchFamily="49" charset="0"/>
              </a:rPr>
              <a:t>/</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bosch</a:t>
            </a:r>
            <a:r>
              <a:rPr lang="en-US" sz="1100" dirty="0">
                <a:solidFill>
                  <a:srgbClr val="333333"/>
                </a:solidFill>
                <a:latin typeface="Courier New" panose="02070309020205020404" pitchFamily="49" charset="0"/>
              </a:rPr>
              <a:t>/o186i160.14.0,34359738368</a:t>
            </a:r>
          </a:p>
          <a:p>
            <a:pPr algn="l" fontAlgn="base"/>
            <a:endParaRPr lang="en-US" sz="1100" dirty="0">
              <a:solidFill>
                <a:srgbClr val="333333"/>
              </a:solidFill>
              <a:latin typeface="Courier New" panose="02070309020205020404" pitchFamily="49" charset="0"/>
            </a:endParaRPr>
          </a:p>
          <a:p>
            <a:pPr fontAlgn="base"/>
            <a:r>
              <a:rPr lang="en-US" sz="1600" dirty="0">
                <a:solidFill>
                  <a:srgbClr val="333333"/>
                </a:solidFill>
              </a:rPr>
              <a:t>Or just in a specific part of the file tree</a:t>
            </a:r>
          </a:p>
          <a:p>
            <a:pPr algn="l" fontAlgn="base"/>
            <a:r>
              <a:rPr lang="en-US" sz="1100" dirty="0">
                <a:solidFill>
                  <a:srgbClr val="333333"/>
                </a:solidFill>
                <a:latin typeface="Courier New" panose="02070309020205020404" pitchFamily="49" charset="0"/>
              </a:rPr>
              <a:t>[root@cstor1n01 ~]# query -C </a:t>
            </a:r>
            <a:r>
              <a:rPr lang="en-US" sz="1100" dirty="0" err="1">
                <a:solidFill>
                  <a:srgbClr val="333333"/>
                </a:solidFill>
                <a:latin typeface="Courier New" panose="02070309020205020404" pitchFamily="49" charset="0"/>
              </a:rPr>
              <a:t>fullpath,size</a:t>
            </a:r>
            <a:r>
              <a:rPr lang="en-US" sz="1100" dirty="0">
                <a:solidFill>
                  <a:srgbClr val="333333"/>
                </a:solidFill>
                <a:latin typeface="Courier New" panose="02070309020205020404" pitchFamily="49" charset="0"/>
              </a:rPr>
              <a:t> -w "size &gt; 500000000" --limit 10 /</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tkp</a:t>
            </a:r>
            <a:r>
              <a:rPr lang="en-US" sz="1100" dirty="0">
                <a:solidFill>
                  <a:srgbClr val="333333"/>
                </a:solidFill>
                <a:latin typeface="Courier New" panose="02070309020205020404" pitchFamily="49" charset="0"/>
              </a:rPr>
              <a:t>/</a:t>
            </a:r>
          </a:p>
          <a:p>
            <a:pPr algn="l" fontAlgn="base"/>
            <a:r>
              <a:rPr lang="en-US" sz="1100" dirty="0">
                <a:solidFill>
                  <a:srgbClr val="333333"/>
                </a:solidFill>
                <a:latin typeface="Courier New" panose="02070309020205020404" pitchFamily="49" charset="0"/>
              </a:rPr>
              <a:t>/</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tkp</a:t>
            </a:r>
            <a:r>
              <a:rPr lang="en-US" sz="1100" dirty="0">
                <a:solidFill>
                  <a:srgbClr val="333333"/>
                </a:solidFill>
                <a:latin typeface="Courier New" panose="02070309020205020404" pitchFamily="49" charset="0"/>
              </a:rPr>
              <a:t>/test_file_large2,12582912000</a:t>
            </a:r>
          </a:p>
          <a:p>
            <a:pPr algn="l" fontAlgn="base"/>
            <a:r>
              <a:rPr lang="en-US" sz="1100" dirty="0">
                <a:solidFill>
                  <a:srgbClr val="333333"/>
                </a:solidFill>
                <a:latin typeface="Courier New" panose="02070309020205020404" pitchFamily="49" charset="0"/>
              </a:rPr>
              <a:t>/</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tkp</a:t>
            </a:r>
            <a:r>
              <a:rPr lang="en-US" sz="1100" dirty="0">
                <a:solidFill>
                  <a:srgbClr val="333333"/>
                </a:solidFill>
                <a:latin typeface="Courier New" panose="02070309020205020404" pitchFamily="49" charset="0"/>
              </a:rPr>
              <a:t>/test_file_large1,12582912000</a:t>
            </a:r>
          </a:p>
          <a:p>
            <a:pPr algn="l" fontAlgn="base"/>
            <a:r>
              <a:rPr lang="en-US" sz="1100" dirty="0">
                <a:solidFill>
                  <a:srgbClr val="333333"/>
                </a:solidFill>
                <a:latin typeface="Courier New" panose="02070309020205020404" pitchFamily="49" charset="0"/>
              </a:rPr>
              <a:t>/</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tkp</a:t>
            </a:r>
            <a:r>
              <a:rPr lang="en-US" sz="1100" dirty="0">
                <a:solidFill>
                  <a:srgbClr val="333333"/>
                </a:solidFill>
                <a:latin typeface="Courier New" panose="02070309020205020404" pitchFamily="49" charset="0"/>
              </a:rPr>
              <a:t>/test_file_large0,12582912000</a:t>
            </a:r>
          </a:p>
          <a:p>
            <a:pPr algn="l" fontAlgn="base"/>
            <a:endParaRPr lang="en-US" sz="1100" dirty="0">
              <a:solidFill>
                <a:srgbClr val="333333"/>
              </a:solidFill>
              <a:latin typeface="Courier New" panose="02070309020205020404" pitchFamily="49" charset="0"/>
            </a:endParaRPr>
          </a:p>
          <a:p>
            <a:pPr fontAlgn="base"/>
            <a:r>
              <a:rPr lang="en-US" sz="1600" dirty="0">
                <a:solidFill>
                  <a:srgbClr val="333333"/>
                </a:solidFill>
              </a:rPr>
              <a:t>Or the 10 largest files in the file system (note takes longer ...).</a:t>
            </a:r>
          </a:p>
          <a:p>
            <a:pPr algn="l" fontAlgn="base"/>
            <a:endParaRPr lang="en-US" sz="1100" dirty="0">
              <a:solidFill>
                <a:srgbClr val="333333"/>
              </a:solidFill>
              <a:latin typeface="Courier New" panose="02070309020205020404" pitchFamily="49" charset="0"/>
            </a:endParaRPr>
          </a:p>
          <a:p>
            <a:pPr algn="l" fontAlgn="base"/>
            <a:r>
              <a:rPr lang="en-US" sz="1100" dirty="0">
                <a:solidFill>
                  <a:srgbClr val="333333"/>
                </a:solidFill>
                <a:latin typeface="Courier New" panose="02070309020205020404" pitchFamily="49" charset="0"/>
              </a:rPr>
              <a:t>[root@cstor1n01 ~]# query -q "SELECT </a:t>
            </a:r>
            <a:r>
              <a:rPr lang="en-US" sz="1100" dirty="0" err="1">
                <a:solidFill>
                  <a:srgbClr val="333333"/>
                </a:solidFill>
                <a:latin typeface="Courier New" panose="02070309020205020404" pitchFamily="49" charset="0"/>
              </a:rPr>
              <a:t>size,name,path</a:t>
            </a:r>
            <a:r>
              <a:rPr lang="en-US" sz="1100" dirty="0">
                <a:solidFill>
                  <a:srgbClr val="333333"/>
                </a:solidFill>
                <a:latin typeface="Courier New" panose="02070309020205020404" pitchFamily="49" charset="0"/>
              </a:rPr>
              <a:t> FROM entries_0 JOIN PATH ON pmd5=pathmd5 ORDER BY size DESC LIMIT 10" /</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 | sort -g -r | head -10</a:t>
            </a:r>
          </a:p>
          <a:p>
            <a:pPr algn="l" fontAlgn="base"/>
            <a:r>
              <a:rPr lang="en-US" sz="1100" dirty="0">
                <a:solidFill>
                  <a:srgbClr val="333333"/>
                </a:solidFill>
                <a:latin typeface="Courier New" panose="02070309020205020404" pitchFamily="49" charset="0"/>
              </a:rPr>
              <a:t>629145600000,loopbackfile.img,/</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ssamar</a:t>
            </a:r>
            <a:r>
              <a:rPr lang="en-US" sz="1100" dirty="0">
                <a:solidFill>
                  <a:srgbClr val="333333"/>
                </a:solidFill>
                <a:latin typeface="Courier New" panose="02070309020205020404" pitchFamily="49" charset="0"/>
              </a:rPr>
              <a:t>/flash/storage-v3/</a:t>
            </a:r>
            <a:r>
              <a:rPr lang="en-US" sz="1100" dirty="0" err="1">
                <a:solidFill>
                  <a:srgbClr val="333333"/>
                </a:solidFill>
                <a:latin typeface="Courier New" panose="02070309020205020404" pitchFamily="49" charset="0"/>
              </a:rPr>
              <a:t>loopbackfile.img</a:t>
            </a:r>
            <a:endParaRPr lang="en-US" sz="1100" dirty="0">
              <a:solidFill>
                <a:srgbClr val="333333"/>
              </a:solidFill>
              <a:latin typeface="Courier New" panose="02070309020205020404" pitchFamily="49" charset="0"/>
            </a:endParaRPr>
          </a:p>
          <a:p>
            <a:pPr algn="l" fontAlgn="base"/>
            <a:r>
              <a:rPr lang="en-US" sz="1100" dirty="0">
                <a:solidFill>
                  <a:srgbClr val="333333"/>
                </a:solidFill>
                <a:latin typeface="Courier New" panose="02070309020205020404" pitchFamily="49" charset="0"/>
              </a:rPr>
              <a:t>536870912000,500g_file_5.bin,/</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/cstor1/lustre/MULTI_FILE/500g_file_5.bin</a:t>
            </a:r>
          </a:p>
          <a:p>
            <a:pPr algn="l" fontAlgn="base"/>
            <a:r>
              <a:rPr lang="en-US" sz="1100" dirty="0">
                <a:solidFill>
                  <a:srgbClr val="333333"/>
                </a:solidFill>
                <a:latin typeface="Courier New" panose="02070309020205020404" pitchFamily="49" charset="0"/>
              </a:rPr>
              <a:t>536870912000,500g_file_5.bin,/</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bosch</a:t>
            </a:r>
            <a:r>
              <a:rPr lang="en-US" sz="1100" dirty="0">
                <a:solidFill>
                  <a:srgbClr val="333333"/>
                </a:solidFill>
                <a:latin typeface="Courier New" panose="02070309020205020404" pitchFamily="49" charset="0"/>
              </a:rPr>
              <a:t>/win2/500g_file_5.bin</a:t>
            </a:r>
          </a:p>
          <a:p>
            <a:pPr algn="l" fontAlgn="base"/>
            <a:r>
              <a:rPr lang="en-US" sz="1100" dirty="0">
                <a:solidFill>
                  <a:srgbClr val="333333"/>
                </a:solidFill>
                <a:latin typeface="Courier New" panose="02070309020205020404" pitchFamily="49" charset="0"/>
              </a:rPr>
              <a:t>536870912000,500g_file_4.bin,/</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/cstor1/lustre/MULTI_FILE/500g_file_4.bin</a:t>
            </a:r>
          </a:p>
          <a:p>
            <a:pPr algn="l" fontAlgn="base"/>
            <a:r>
              <a:rPr lang="en-US" sz="1100" dirty="0">
                <a:solidFill>
                  <a:srgbClr val="333333"/>
                </a:solidFill>
                <a:latin typeface="Courier New" panose="02070309020205020404" pitchFamily="49" charset="0"/>
              </a:rPr>
              <a:t>536870912000,500g_file_4.bin,/</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bosch</a:t>
            </a:r>
            <a:r>
              <a:rPr lang="en-US" sz="1100" dirty="0">
                <a:solidFill>
                  <a:srgbClr val="333333"/>
                </a:solidFill>
                <a:latin typeface="Courier New" panose="02070309020205020404" pitchFamily="49" charset="0"/>
              </a:rPr>
              <a:t>/win2/500g_file_4.bin</a:t>
            </a:r>
          </a:p>
          <a:p>
            <a:pPr algn="l" fontAlgn="base"/>
            <a:r>
              <a:rPr lang="en-US" sz="1100" dirty="0">
                <a:solidFill>
                  <a:srgbClr val="333333"/>
                </a:solidFill>
                <a:latin typeface="Courier New" panose="02070309020205020404" pitchFamily="49" charset="0"/>
              </a:rPr>
              <a:t>536870912000,500g_file_3.bin,/</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/cstor1/lustre/MULTI_FILE/500g_file_3.bin</a:t>
            </a:r>
          </a:p>
          <a:p>
            <a:pPr algn="l" fontAlgn="base"/>
            <a:r>
              <a:rPr lang="en-US" sz="1100" dirty="0">
                <a:solidFill>
                  <a:srgbClr val="333333"/>
                </a:solidFill>
                <a:latin typeface="Courier New" panose="02070309020205020404" pitchFamily="49" charset="0"/>
              </a:rPr>
              <a:t>536870912000,500g_file_3.bin,/</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bosch</a:t>
            </a:r>
            <a:r>
              <a:rPr lang="en-US" sz="1100" dirty="0">
                <a:solidFill>
                  <a:srgbClr val="333333"/>
                </a:solidFill>
                <a:latin typeface="Courier New" panose="02070309020205020404" pitchFamily="49" charset="0"/>
              </a:rPr>
              <a:t>/win2/500g_file_3.bin</a:t>
            </a:r>
          </a:p>
          <a:p>
            <a:pPr algn="l" fontAlgn="base"/>
            <a:r>
              <a:rPr lang="en-US" sz="1100" dirty="0">
                <a:solidFill>
                  <a:srgbClr val="333333"/>
                </a:solidFill>
                <a:latin typeface="Courier New" panose="02070309020205020404" pitchFamily="49" charset="0"/>
              </a:rPr>
              <a:t>536870912000,500g_file_2.bin,/</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/cstor1/lustre/MULTI_FILE/500g_file_2.bin</a:t>
            </a:r>
          </a:p>
          <a:p>
            <a:pPr algn="l" fontAlgn="base"/>
            <a:r>
              <a:rPr lang="en-US" sz="1100" dirty="0">
                <a:solidFill>
                  <a:srgbClr val="333333"/>
                </a:solidFill>
                <a:latin typeface="Courier New" panose="02070309020205020404" pitchFamily="49" charset="0"/>
              </a:rPr>
              <a:t>536870912000,500g_file_2.bin,/</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a:t>
            </a:r>
            <a:r>
              <a:rPr lang="en-US" sz="1100" dirty="0" err="1">
                <a:solidFill>
                  <a:srgbClr val="333333"/>
                </a:solidFill>
                <a:latin typeface="Courier New" panose="02070309020205020404" pitchFamily="49" charset="0"/>
              </a:rPr>
              <a:t>bosch</a:t>
            </a:r>
            <a:r>
              <a:rPr lang="en-US" sz="1100" dirty="0">
                <a:solidFill>
                  <a:srgbClr val="333333"/>
                </a:solidFill>
                <a:latin typeface="Courier New" panose="02070309020205020404" pitchFamily="49" charset="0"/>
              </a:rPr>
              <a:t>/win2/500g_file_2.bin</a:t>
            </a:r>
          </a:p>
          <a:p>
            <a:pPr algn="l" fontAlgn="base"/>
            <a:r>
              <a:rPr lang="en-US" sz="1100" dirty="0">
                <a:solidFill>
                  <a:srgbClr val="333333"/>
                </a:solidFill>
                <a:latin typeface="Courier New" panose="02070309020205020404" pitchFamily="49" charset="0"/>
              </a:rPr>
              <a:t>536870912000,500g_file_1.bin,/</a:t>
            </a:r>
            <a:r>
              <a:rPr lang="en-US" sz="1100" dirty="0" err="1">
                <a:solidFill>
                  <a:srgbClr val="333333"/>
                </a:solidFill>
                <a:latin typeface="Courier New" panose="02070309020205020404" pitchFamily="49" charset="0"/>
              </a:rPr>
              <a:t>mnt</a:t>
            </a:r>
            <a:r>
              <a:rPr lang="en-US" sz="1100" dirty="0">
                <a:solidFill>
                  <a:srgbClr val="333333"/>
                </a:solidFill>
                <a:latin typeface="Courier New" panose="02070309020205020404" pitchFamily="49" charset="0"/>
              </a:rPr>
              <a:t>/cstor1/lustre/MULTI_FILE/500g_file_1.bin</a:t>
            </a:r>
          </a:p>
        </p:txBody>
      </p:sp>
      <p:cxnSp>
        <p:nvCxnSpPr>
          <p:cNvPr id="2" name="Straight Arrow Connector 1">
            <a:extLst>
              <a:ext uri="{FF2B5EF4-FFF2-40B4-BE49-F238E27FC236}">
                <a16:creationId xmlns:a16="http://schemas.microsoft.com/office/drawing/2014/main" id="{A559B6E4-FBC1-8834-EBA7-628F04F7EA7A}"/>
              </a:ext>
            </a:extLst>
          </p:cNvPr>
          <p:cNvCxnSpPr>
            <a:cxnSpLocks/>
          </p:cNvCxnSpPr>
          <p:nvPr/>
        </p:nvCxnSpPr>
        <p:spPr>
          <a:xfrm flipH="1">
            <a:off x="6480497" y="482325"/>
            <a:ext cx="874646" cy="54558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B705EDC-3C70-C319-5645-B15BE00A20F2}"/>
              </a:ext>
            </a:extLst>
          </p:cNvPr>
          <p:cNvSpPr txBox="1"/>
          <p:nvPr/>
        </p:nvSpPr>
        <p:spPr>
          <a:xfrm>
            <a:off x="7405248" y="196371"/>
            <a:ext cx="1719663" cy="433965"/>
          </a:xfrm>
          <a:prstGeom prst="rect">
            <a:avLst/>
          </a:prstGeom>
          <a:noFill/>
          <a:ln w="57150">
            <a:noFill/>
            <a:miter lim="800000"/>
          </a:ln>
        </p:spPr>
        <p:txBody>
          <a:bodyPr wrap="square" lIns="91440" tIns="91440" rIns="91440" bIns="91440" rtlCol="0">
            <a:spAutoFit/>
          </a:bodyPr>
          <a:lstStyle/>
          <a:p>
            <a:pPr algn="l">
              <a:lnSpc>
                <a:spcPct val="90000"/>
              </a:lnSpc>
              <a:spcBef>
                <a:spcPts val="400"/>
              </a:spcBef>
            </a:pPr>
            <a:r>
              <a:rPr lang="en-US" dirty="0">
                <a:solidFill>
                  <a:schemeClr val="bg1">
                    <a:lumMod val="50000"/>
                  </a:schemeClr>
                </a:solidFill>
              </a:rPr>
              <a:t>500MiB</a:t>
            </a:r>
          </a:p>
        </p:txBody>
      </p:sp>
    </p:spTree>
    <p:extLst>
      <p:ext uri="{BB962C8B-B14F-4D97-AF65-F5344CB8AC3E}">
        <p14:creationId xmlns:p14="http://schemas.microsoft.com/office/powerpoint/2010/main" val="122747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B72FD-A039-D9A6-03B1-D3C3246504C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A71547-A405-2DAD-D11D-54A6AC0351FC}"/>
              </a:ext>
            </a:extLst>
          </p:cNvPr>
          <p:cNvSpPr>
            <a:spLocks noGrp="1"/>
          </p:cNvSpPr>
          <p:nvPr>
            <p:ph type="sldNum" sz="quarter" idx="19"/>
          </p:nvPr>
        </p:nvSpPr>
        <p:spPr>
          <a:xfrm>
            <a:off x="11468821" y="6477833"/>
            <a:ext cx="684344" cy="365125"/>
          </a:xfrm>
          <a:prstGeom prst="rect">
            <a:avLst/>
          </a:prstGeom>
        </p:spPr>
        <p:txBody>
          <a:bodyPr vert="horz" lIns="91440" tIns="45720" rIns="91440" bIns="45720" rtlCol="0" anchor="ctr"/>
          <a:lstStyle>
            <a:defPPr>
              <a:defRPr lang="en-US"/>
            </a:defPPr>
            <a:lvl1pPr marL="0" indent="0" algn="r" defTabSz="914400" rtl="0" eaLnBrk="1" latinLnBrk="0" hangingPunct="1">
              <a:lnSpc>
                <a:spcPct val="90000"/>
              </a:lnSpc>
              <a:buSzPct val="120000"/>
              <a:buFontTx/>
              <a:buNone/>
              <a:defRPr sz="2000" kern="1200" cap="all" normalizeH="0" baseline="1000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21"/>
            <a:fld id="{104FC826-72BB-4AF1-BA01-A94F7396A7DC}" type="slidenum">
              <a:rPr lang="en-US" smtClean="0"/>
              <a:pPr defTabSz="1088421"/>
              <a:t>23</a:t>
            </a:fld>
            <a:endParaRPr lang="en-US" dirty="0"/>
          </a:p>
        </p:txBody>
      </p:sp>
      <p:sp>
        <p:nvSpPr>
          <p:cNvPr id="6" name="Title 5">
            <a:extLst>
              <a:ext uri="{FF2B5EF4-FFF2-40B4-BE49-F238E27FC236}">
                <a16:creationId xmlns:a16="http://schemas.microsoft.com/office/drawing/2014/main" id="{04EB3B4F-3972-9C59-A7C0-1D70D37BE11E}"/>
              </a:ext>
            </a:extLst>
          </p:cNvPr>
          <p:cNvSpPr>
            <a:spLocks noGrp="1"/>
          </p:cNvSpPr>
          <p:nvPr>
            <p:ph type="title"/>
          </p:nvPr>
        </p:nvSpPr>
        <p:spPr/>
        <p:txBody>
          <a:bodyPr/>
          <a:lstStyle/>
          <a:p>
            <a:r>
              <a:rPr lang="en-US" dirty="0"/>
              <a:t>Use Cases – Find “old” and large files</a:t>
            </a:r>
          </a:p>
        </p:txBody>
      </p:sp>
      <p:sp>
        <p:nvSpPr>
          <p:cNvPr id="8" name="TextBox 7">
            <a:extLst>
              <a:ext uri="{FF2B5EF4-FFF2-40B4-BE49-F238E27FC236}">
                <a16:creationId xmlns:a16="http://schemas.microsoft.com/office/drawing/2014/main" id="{9EAAF1DA-286C-3803-1FCA-6ED8BE4671C2}"/>
              </a:ext>
            </a:extLst>
          </p:cNvPr>
          <p:cNvSpPr txBox="1"/>
          <p:nvPr/>
        </p:nvSpPr>
        <p:spPr>
          <a:xfrm>
            <a:off x="469053" y="1209578"/>
            <a:ext cx="11421304" cy="4001095"/>
          </a:xfrm>
          <a:prstGeom prst="rect">
            <a:avLst/>
          </a:prstGeom>
          <a:solidFill>
            <a:schemeClr val="bg1"/>
          </a:solidFill>
          <a:ln w="57150">
            <a:noFill/>
            <a:miter lim="800000"/>
          </a:ln>
        </p:spPr>
        <p:txBody>
          <a:bodyPr wrap="square">
            <a:spAutoFit/>
          </a:bodyPr>
          <a:lstStyle/>
          <a:p>
            <a:pPr algn="l"/>
            <a:r>
              <a:rPr lang="en-US" sz="2400" dirty="0">
                <a:solidFill>
                  <a:srgbClr val="172B4D"/>
                </a:solidFill>
                <a:effectLst/>
                <a:highlight>
                  <a:srgbClr val="FFFFFF"/>
                </a:highlight>
                <a:latin typeface="MetricHPE" pitchFamily="2" charset="77"/>
              </a:rPr>
              <a:t>While the comparison values don't understand units, we can use the shell to do math for us, calculating </a:t>
            </a:r>
            <a:r>
              <a:rPr lang="en-US" sz="2400" dirty="0" err="1">
                <a:solidFill>
                  <a:srgbClr val="172B4D"/>
                </a:solidFill>
                <a:effectLst/>
                <a:highlight>
                  <a:srgbClr val="FFFFFF"/>
                </a:highlight>
                <a:latin typeface="MetricHPE" pitchFamily="2" charset="77"/>
              </a:rPr>
              <a:t>eg.</a:t>
            </a:r>
            <a:r>
              <a:rPr lang="en-US" sz="2400" dirty="0">
                <a:solidFill>
                  <a:srgbClr val="172B4D"/>
                </a:solidFill>
                <a:effectLst/>
                <a:highlight>
                  <a:srgbClr val="FFFFFF"/>
                </a:highlight>
                <a:latin typeface="MetricHPE" pitchFamily="2" charset="77"/>
              </a:rPr>
              <a:t> larger than 50GiB, and modified more than 2 weeks ago:</a:t>
            </a:r>
          </a:p>
          <a:p>
            <a:pPr algn="l"/>
            <a:endParaRPr lang="en-US" sz="2400" dirty="0">
              <a:solidFill>
                <a:srgbClr val="172B4D"/>
              </a:solidFill>
              <a:effectLst/>
              <a:highlight>
                <a:srgbClr val="FFFFFF"/>
              </a:highlight>
              <a:latin typeface="MetricHPE" pitchFamily="2" charset="77"/>
            </a:endParaRPr>
          </a:p>
          <a:p>
            <a:pPr algn="l"/>
            <a:r>
              <a:rPr lang="en-US" sz="1400" dirty="0">
                <a:solidFill>
                  <a:srgbClr val="172B4D"/>
                </a:solidFill>
                <a:highlight>
                  <a:srgbClr val="FFFFFF"/>
                </a:highlight>
                <a:latin typeface="Courier New" panose="02070309020205020404" pitchFamily="49" charset="0"/>
                <a:cs typeface="Courier New" panose="02070309020205020404" pitchFamily="49" charset="0"/>
              </a:rPr>
              <a:t># </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query -C </a:t>
            </a:r>
            <a:r>
              <a:rPr lang="en-US" sz="1400" b="0" i="0" dirty="0" err="1">
                <a:solidFill>
                  <a:srgbClr val="172B4D"/>
                </a:solidFill>
                <a:effectLst/>
                <a:highlight>
                  <a:srgbClr val="FFFFFF"/>
                </a:highlight>
                <a:latin typeface="Courier New" panose="02070309020205020404" pitchFamily="49" charset="0"/>
                <a:cs typeface="Courier New" panose="02070309020205020404" pitchFamily="49" charset="0"/>
              </a:rPr>
              <a:t>fullpath,sizemib,mtime</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 -w "size &gt; $((50*1024*1024*1024))" -w "</a:t>
            </a:r>
            <a:r>
              <a:rPr lang="en-US" sz="1400" b="0" i="0" dirty="0" err="1">
                <a:solidFill>
                  <a:srgbClr val="172B4D"/>
                </a:solidFill>
                <a:effectLst/>
                <a:highlight>
                  <a:srgbClr val="FFFFFF"/>
                </a:highlight>
                <a:latin typeface="Courier New" panose="02070309020205020404" pitchFamily="49" charset="0"/>
                <a:cs typeface="Courier New" panose="02070309020205020404" pitchFamily="49" charset="0"/>
              </a:rPr>
              <a:t>mtime</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 &lt; $(($(date +%s)-2*7*24*60*60))000000000" --limit 10 /</a:t>
            </a:r>
            <a:r>
              <a:rPr lang="en-US" sz="1400" b="0" i="0" dirty="0" err="1">
                <a:solidFill>
                  <a:srgbClr val="172B4D"/>
                </a:solidFill>
                <a:effectLst/>
                <a:highlight>
                  <a:srgbClr val="FFFFFF"/>
                </a:highlight>
                <a:latin typeface="Courier New" panose="02070309020205020404" pitchFamily="49" charset="0"/>
                <a:cs typeface="Courier New" panose="02070309020205020404" pitchFamily="49" charset="0"/>
              </a:rPr>
              <a:t>mnt</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/cstor1</a:t>
            </a:r>
          </a:p>
          <a:p>
            <a:pPr algn="l"/>
            <a:endParaRPr lang="en-US" sz="1400" dirty="0">
              <a:solidFill>
                <a:srgbClr val="172B4D"/>
              </a:solidFill>
              <a:highlight>
                <a:srgbClr val="FFFFFF"/>
              </a:highlight>
              <a:latin typeface="Courier New" panose="02070309020205020404" pitchFamily="49" charset="0"/>
              <a:cs typeface="Courier New" panose="02070309020205020404" pitchFamily="49" charset="0"/>
            </a:endParaRPr>
          </a:p>
          <a:p>
            <a:pPr algn="l"/>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a:t>
            </a:r>
            <a:r>
              <a:rPr lang="en-US" sz="1400" b="0" i="0" dirty="0" err="1">
                <a:solidFill>
                  <a:srgbClr val="172B4D"/>
                </a:solidFill>
                <a:effectLst/>
                <a:highlight>
                  <a:srgbClr val="FFFFFF"/>
                </a:highlight>
                <a:latin typeface="Courier New" panose="02070309020205020404" pitchFamily="49" charset="0"/>
                <a:cs typeface="Courier New" panose="02070309020205020404" pitchFamily="49" charset="0"/>
              </a:rPr>
              <a:t>mnt</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/cstor1/MLPERF/training2.1/</a:t>
            </a:r>
            <a:r>
              <a:rPr lang="en-US" sz="1400" b="0" i="0" dirty="0" err="1">
                <a:solidFill>
                  <a:srgbClr val="172B4D"/>
                </a:solidFill>
                <a:effectLst/>
                <a:highlight>
                  <a:srgbClr val="FFFFFF"/>
                </a:highlight>
                <a:latin typeface="Courier New" panose="02070309020205020404" pitchFamily="49" charset="0"/>
                <a:cs typeface="Courier New" panose="02070309020205020404" pitchFamily="49" charset="0"/>
              </a:rPr>
              <a:t>resnet</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/preprocess/train.rec,140143,1651746221000000000</a:t>
            </a:r>
          </a:p>
          <a:p>
            <a:pPr algn="l"/>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a:t>
            </a:r>
            <a:r>
              <a:rPr lang="en-US" sz="1400" b="0" i="0" dirty="0" err="1">
                <a:solidFill>
                  <a:srgbClr val="172B4D"/>
                </a:solidFill>
                <a:effectLst/>
                <a:highlight>
                  <a:srgbClr val="FFFFFF"/>
                </a:highlight>
                <a:latin typeface="Courier New" panose="02070309020205020404" pitchFamily="49" charset="0"/>
                <a:cs typeface="Courier New" panose="02070309020205020404" pitchFamily="49" charset="0"/>
              </a:rPr>
              <a:t>mnt</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/cstor1/MLPERF/training2.1/</a:t>
            </a:r>
            <a:r>
              <a:rPr lang="en-US" sz="1400" b="0" i="0" dirty="0" err="1">
                <a:solidFill>
                  <a:srgbClr val="172B4D"/>
                </a:solidFill>
                <a:effectLst/>
                <a:highlight>
                  <a:srgbClr val="FFFFFF"/>
                </a:highlight>
                <a:latin typeface="Courier New" panose="02070309020205020404" pitchFamily="49" charset="0"/>
                <a:cs typeface="Courier New" panose="02070309020205020404" pitchFamily="49" charset="0"/>
              </a:rPr>
              <a:t>resnet</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a:t>
            </a:r>
            <a:r>
              <a:rPr lang="en-US" sz="1400" b="0" i="0" dirty="0" err="1">
                <a:solidFill>
                  <a:srgbClr val="172B4D"/>
                </a:solidFill>
                <a:effectLst/>
                <a:highlight>
                  <a:srgbClr val="FFFFFF"/>
                </a:highlight>
                <a:latin typeface="Courier New" panose="02070309020205020404" pitchFamily="49" charset="0"/>
                <a:cs typeface="Courier New" panose="02070309020205020404" pitchFamily="49" charset="0"/>
              </a:rPr>
              <a:t>resnet</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/preprocess/train.rec,140143,1651746221000000000</a:t>
            </a:r>
          </a:p>
          <a:p>
            <a:pPr algn="l"/>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a:t>
            </a:r>
            <a:r>
              <a:rPr lang="en-US" sz="1400" b="0" i="0" dirty="0" err="1">
                <a:solidFill>
                  <a:srgbClr val="172B4D"/>
                </a:solidFill>
                <a:effectLst/>
                <a:highlight>
                  <a:srgbClr val="FFFFFF"/>
                </a:highlight>
                <a:latin typeface="Courier New" panose="02070309020205020404" pitchFamily="49" charset="0"/>
                <a:cs typeface="Courier New" panose="02070309020205020404" pitchFamily="49" charset="0"/>
              </a:rPr>
              <a:t>mnt</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/cstor1/lustre/MULTI_FILE/100g_file_1.bin,102400,1690209659000000000</a:t>
            </a:r>
          </a:p>
          <a:p>
            <a:pPr algn="l"/>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a:t>
            </a:r>
            <a:r>
              <a:rPr lang="en-US" sz="1400" b="0" i="0" dirty="0" err="1">
                <a:solidFill>
                  <a:srgbClr val="172B4D"/>
                </a:solidFill>
                <a:effectLst/>
                <a:highlight>
                  <a:srgbClr val="FFFFFF"/>
                </a:highlight>
                <a:latin typeface="Courier New" panose="02070309020205020404" pitchFamily="49" charset="0"/>
                <a:cs typeface="Courier New" panose="02070309020205020404" pitchFamily="49" charset="0"/>
              </a:rPr>
              <a:t>mnt</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/cstor1/lustre/MULTI_FILE/250g_file_1.bin,256000,1690209799000000000</a:t>
            </a:r>
          </a:p>
          <a:p>
            <a:pPr algn="l"/>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a:t>
            </a:r>
            <a:r>
              <a:rPr lang="en-US" sz="1400" b="0" i="0" dirty="0" err="1">
                <a:solidFill>
                  <a:srgbClr val="172B4D"/>
                </a:solidFill>
                <a:effectLst/>
                <a:highlight>
                  <a:srgbClr val="FFFFFF"/>
                </a:highlight>
                <a:latin typeface="Courier New" panose="02070309020205020404" pitchFamily="49" charset="0"/>
                <a:cs typeface="Courier New" panose="02070309020205020404" pitchFamily="49" charset="0"/>
              </a:rPr>
              <a:t>mnt</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/cstor1/lustre/MULTI_FILE/300g_file_1.bin,307200,1690209844000000000</a:t>
            </a:r>
          </a:p>
          <a:p>
            <a:pPr algn="l"/>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a:t>
            </a:r>
            <a:r>
              <a:rPr lang="en-US" sz="1400" b="0" i="0" dirty="0" err="1">
                <a:solidFill>
                  <a:srgbClr val="172B4D"/>
                </a:solidFill>
                <a:effectLst/>
                <a:highlight>
                  <a:srgbClr val="FFFFFF"/>
                </a:highlight>
                <a:latin typeface="Courier New" panose="02070309020205020404" pitchFamily="49" charset="0"/>
                <a:cs typeface="Courier New" panose="02070309020205020404" pitchFamily="49" charset="0"/>
              </a:rPr>
              <a:t>mnt</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/cstor1/lustre/MULTI_FILE/500g_file_2.bin,512000,1690209968000000000</a:t>
            </a:r>
          </a:p>
          <a:p>
            <a:pPr algn="l"/>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a:t>
            </a:r>
            <a:r>
              <a:rPr lang="en-US" sz="1400" b="0" i="0" dirty="0" err="1">
                <a:solidFill>
                  <a:srgbClr val="172B4D"/>
                </a:solidFill>
                <a:effectLst/>
                <a:highlight>
                  <a:srgbClr val="FFFFFF"/>
                </a:highlight>
                <a:latin typeface="Courier New" panose="02070309020205020404" pitchFamily="49" charset="0"/>
                <a:cs typeface="Courier New" panose="02070309020205020404" pitchFamily="49" charset="0"/>
              </a:rPr>
              <a:t>mnt</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/cstor1/lustre/MULTI_FILE/500g_file_1.bin,512000,1690209982000000000</a:t>
            </a:r>
          </a:p>
          <a:p>
            <a:pPr algn="l"/>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a:t>
            </a:r>
            <a:r>
              <a:rPr lang="en-US" sz="1400" b="0" i="0" dirty="0" err="1">
                <a:solidFill>
                  <a:srgbClr val="172B4D"/>
                </a:solidFill>
                <a:effectLst/>
                <a:highlight>
                  <a:srgbClr val="FFFFFF"/>
                </a:highlight>
                <a:latin typeface="Courier New" panose="02070309020205020404" pitchFamily="49" charset="0"/>
                <a:cs typeface="Courier New" panose="02070309020205020404" pitchFamily="49" charset="0"/>
              </a:rPr>
              <a:t>mnt</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/cstor1/lustre/MULTI_FILE/500g_file_3.bin,512000,1690209990000000000</a:t>
            </a:r>
          </a:p>
          <a:p>
            <a:pPr algn="l"/>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a:t>
            </a:r>
            <a:r>
              <a:rPr lang="en-US" sz="1400" b="0" i="0" dirty="0" err="1">
                <a:solidFill>
                  <a:srgbClr val="172B4D"/>
                </a:solidFill>
                <a:effectLst/>
                <a:highlight>
                  <a:srgbClr val="FFFFFF"/>
                </a:highlight>
                <a:latin typeface="Courier New" panose="02070309020205020404" pitchFamily="49" charset="0"/>
                <a:cs typeface="Courier New" panose="02070309020205020404" pitchFamily="49" charset="0"/>
              </a:rPr>
              <a:t>mnt</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/cstor1/lustre/MULTI_FILE/500g_file_5.bin,512000,1690210016000000000</a:t>
            </a:r>
          </a:p>
          <a:p>
            <a:pPr algn="l"/>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a:t>
            </a:r>
            <a:r>
              <a:rPr lang="en-US" sz="1400" b="0" i="0" dirty="0" err="1">
                <a:solidFill>
                  <a:srgbClr val="172B4D"/>
                </a:solidFill>
                <a:effectLst/>
                <a:highlight>
                  <a:srgbClr val="FFFFFF"/>
                </a:highlight>
                <a:latin typeface="Courier New" panose="02070309020205020404" pitchFamily="49" charset="0"/>
                <a:cs typeface="Courier New" panose="02070309020205020404" pitchFamily="49" charset="0"/>
              </a:rPr>
              <a:t>mnt</a:t>
            </a:r>
            <a:r>
              <a:rPr lang="en-US" sz="1400" b="0" i="0" dirty="0">
                <a:solidFill>
                  <a:srgbClr val="172B4D"/>
                </a:solidFill>
                <a:effectLst/>
                <a:highlight>
                  <a:srgbClr val="FFFFFF"/>
                </a:highlight>
                <a:latin typeface="Courier New" panose="02070309020205020404" pitchFamily="49" charset="0"/>
                <a:cs typeface="Courier New" panose="02070309020205020404" pitchFamily="49" charset="0"/>
              </a:rPr>
              <a:t>/cstor1/lustre/MULTI_FILE/500g_file_4.bin,512000,1690210024000000000</a:t>
            </a:r>
          </a:p>
        </p:txBody>
      </p:sp>
    </p:spTree>
    <p:extLst>
      <p:ext uri="{BB962C8B-B14F-4D97-AF65-F5344CB8AC3E}">
        <p14:creationId xmlns:p14="http://schemas.microsoft.com/office/powerpoint/2010/main" val="115781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B72FD-A039-D9A6-03B1-D3C3246504C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A71547-A405-2DAD-D11D-54A6AC0351FC}"/>
              </a:ext>
            </a:extLst>
          </p:cNvPr>
          <p:cNvSpPr>
            <a:spLocks noGrp="1"/>
          </p:cNvSpPr>
          <p:nvPr>
            <p:ph type="sldNum" sz="quarter" idx="19"/>
          </p:nvPr>
        </p:nvSpPr>
        <p:spPr>
          <a:xfrm>
            <a:off x="11468821" y="6477833"/>
            <a:ext cx="684344" cy="365125"/>
          </a:xfrm>
          <a:prstGeom prst="rect">
            <a:avLst/>
          </a:prstGeom>
        </p:spPr>
        <p:txBody>
          <a:bodyPr vert="horz" lIns="91440" tIns="45720" rIns="91440" bIns="45720" rtlCol="0" anchor="ctr"/>
          <a:lstStyle>
            <a:defPPr>
              <a:defRPr lang="en-US"/>
            </a:defPPr>
            <a:lvl1pPr marL="0" indent="0" algn="r" defTabSz="914400" rtl="0" eaLnBrk="1" latinLnBrk="0" hangingPunct="1">
              <a:lnSpc>
                <a:spcPct val="90000"/>
              </a:lnSpc>
              <a:buSzPct val="120000"/>
              <a:buFontTx/>
              <a:buNone/>
              <a:defRPr sz="2000" kern="1200" cap="all" normalizeH="0" baseline="1000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21"/>
            <a:fld id="{104FC826-72BB-4AF1-BA01-A94F7396A7DC}" type="slidenum">
              <a:rPr lang="en-US" smtClean="0"/>
              <a:pPr defTabSz="1088421"/>
              <a:t>24</a:t>
            </a:fld>
            <a:endParaRPr lang="en-US" dirty="0"/>
          </a:p>
        </p:txBody>
      </p:sp>
      <p:sp>
        <p:nvSpPr>
          <p:cNvPr id="6" name="Title 5">
            <a:extLst>
              <a:ext uri="{FF2B5EF4-FFF2-40B4-BE49-F238E27FC236}">
                <a16:creationId xmlns:a16="http://schemas.microsoft.com/office/drawing/2014/main" id="{04EB3B4F-3972-9C59-A7C0-1D70D37BE11E}"/>
              </a:ext>
            </a:extLst>
          </p:cNvPr>
          <p:cNvSpPr>
            <a:spLocks noGrp="1"/>
          </p:cNvSpPr>
          <p:nvPr>
            <p:ph type="title"/>
          </p:nvPr>
        </p:nvSpPr>
        <p:spPr/>
        <p:txBody>
          <a:bodyPr/>
          <a:lstStyle/>
          <a:p>
            <a:r>
              <a:rPr lang="en-US" dirty="0"/>
              <a:t>Use Cases – Power User examples</a:t>
            </a:r>
          </a:p>
        </p:txBody>
      </p:sp>
      <p:sp>
        <p:nvSpPr>
          <p:cNvPr id="8" name="TextBox 7">
            <a:extLst>
              <a:ext uri="{FF2B5EF4-FFF2-40B4-BE49-F238E27FC236}">
                <a16:creationId xmlns:a16="http://schemas.microsoft.com/office/drawing/2014/main" id="{9EAAF1DA-286C-3803-1FCA-6ED8BE4671C2}"/>
              </a:ext>
            </a:extLst>
          </p:cNvPr>
          <p:cNvSpPr txBox="1"/>
          <p:nvPr/>
        </p:nvSpPr>
        <p:spPr>
          <a:xfrm>
            <a:off x="262374" y="968503"/>
            <a:ext cx="11421304" cy="5355312"/>
          </a:xfrm>
          <a:prstGeom prst="rect">
            <a:avLst/>
          </a:prstGeom>
          <a:solidFill>
            <a:schemeClr val="bg1"/>
          </a:solidFill>
          <a:ln w="57150">
            <a:noFill/>
            <a:miter lim="800000"/>
          </a:ln>
        </p:spPr>
        <p:txBody>
          <a:bodyPr wrap="square">
            <a:spAutoFit/>
          </a:bodyPr>
          <a:lstStyle/>
          <a:p>
            <a:pPr fontAlgn="base"/>
            <a:r>
              <a:rPr lang="en-US" sz="2200" dirty="0">
                <a:solidFill>
                  <a:srgbClr val="333333"/>
                </a:solidFill>
              </a:rPr>
              <a:t>Histogram of file sizes</a:t>
            </a:r>
          </a:p>
          <a:p>
            <a:pPr algn="l" fontAlgn="base"/>
            <a:r>
              <a:rPr lang="en-US" sz="1600" dirty="0">
                <a:solidFill>
                  <a:srgbClr val="333333"/>
                </a:solidFill>
                <a:latin typeface="Courier New" panose="02070309020205020404" pitchFamily="49" charset="0"/>
              </a:rPr>
              <a:t>[root@cstor1n01 cstor1]# query -v --header -q "select (length(size)-1) AS </a:t>
            </a:r>
            <a:r>
              <a:rPr lang="en-US" sz="1600" dirty="0" err="1">
                <a:solidFill>
                  <a:srgbClr val="333333"/>
                </a:solidFill>
                <a:latin typeface="Courier New" panose="02070309020205020404" pitchFamily="49" charset="0"/>
              </a:rPr>
              <a:t>bin,count</a:t>
            </a:r>
            <a:r>
              <a:rPr lang="en-US" sz="1600" dirty="0">
                <a:solidFill>
                  <a:srgbClr val="333333"/>
                </a:solidFill>
                <a:latin typeface="Courier New" panose="02070309020205020404" pitchFamily="49" charset="0"/>
              </a:rPr>
              <a:t>(size) as </a:t>
            </a:r>
            <a:r>
              <a:rPr lang="en-US" sz="1600" dirty="0" err="1">
                <a:solidFill>
                  <a:srgbClr val="333333"/>
                </a:solidFill>
                <a:latin typeface="Courier New" panose="02070309020205020404" pitchFamily="49" charset="0"/>
              </a:rPr>
              <a:t>count,sum</a:t>
            </a:r>
            <a:r>
              <a:rPr lang="en-US" sz="1600" dirty="0">
                <a:solidFill>
                  <a:srgbClr val="333333"/>
                </a:solidFill>
                <a:latin typeface="Courier New" panose="02070309020205020404" pitchFamily="49" charset="0"/>
              </a:rPr>
              <a:t>(size) as sum from entries_0 group by bin" /</a:t>
            </a:r>
            <a:r>
              <a:rPr lang="en-US" sz="1600" dirty="0" err="1">
                <a:solidFill>
                  <a:srgbClr val="333333"/>
                </a:solidFill>
                <a:latin typeface="Courier New" panose="02070309020205020404" pitchFamily="49" charset="0"/>
              </a:rPr>
              <a:t>mnt</a:t>
            </a:r>
            <a:r>
              <a:rPr lang="en-US" sz="1600" dirty="0">
                <a:solidFill>
                  <a:srgbClr val="333333"/>
                </a:solidFill>
                <a:latin typeface="Courier New" panose="02070309020205020404" pitchFamily="49" charset="0"/>
              </a:rPr>
              <a:t>/cstor1 | awk -F"," 'OFS="," {if (NR == 1) {print $0} else {groups[$1]; count[$1]+=$2;sum[$1]+=$3}} END {for (grp in groups) {print "10^"grp, count[grp], sum[grp]}}' | column -s, -t -R 2,3</a:t>
            </a:r>
          </a:p>
          <a:p>
            <a:pPr algn="l" fontAlgn="base"/>
            <a:r>
              <a:rPr lang="en-US" sz="1600" dirty="0">
                <a:solidFill>
                  <a:srgbClr val="333333"/>
                </a:solidFill>
                <a:latin typeface="Courier New" panose="02070309020205020404" pitchFamily="49" charset="0"/>
              </a:rPr>
              <a:t>level=info msg=Records found: 398</a:t>
            </a:r>
          </a:p>
          <a:p>
            <a:pPr algn="l" fontAlgn="base"/>
            <a:r>
              <a:rPr lang="en-US" sz="1600" dirty="0">
                <a:solidFill>
                  <a:srgbClr val="333333"/>
                </a:solidFill>
                <a:latin typeface="Courier New" panose="02070309020205020404" pitchFamily="49" charset="0"/>
              </a:rPr>
              <a:t>level=info msg=Result rate (records/sec): 1288</a:t>
            </a:r>
          </a:p>
          <a:p>
            <a:pPr algn="l" fontAlgn="base"/>
            <a:r>
              <a:rPr lang="en-US" sz="1600" dirty="0">
                <a:solidFill>
                  <a:srgbClr val="333333"/>
                </a:solidFill>
                <a:latin typeface="Courier New" panose="02070309020205020404" pitchFamily="49" charset="0"/>
              </a:rPr>
              <a:t>level=info msg=Time elapsed: 309ms</a:t>
            </a:r>
          </a:p>
          <a:p>
            <a:pPr algn="l" fontAlgn="base"/>
            <a:r>
              <a:rPr lang="en-US" sz="1600" dirty="0">
                <a:solidFill>
                  <a:srgbClr val="333333"/>
                </a:solidFill>
                <a:latin typeface="Courier New" panose="02070309020205020404" pitchFamily="49" charset="0"/>
              </a:rPr>
              <a:t>bin     count              sum</a:t>
            </a:r>
          </a:p>
          <a:p>
            <a:pPr algn="l" fontAlgn="base"/>
            <a:r>
              <a:rPr lang="en-US" sz="1600" dirty="0">
                <a:solidFill>
                  <a:srgbClr val="333333"/>
                </a:solidFill>
                <a:latin typeface="Courier New" panose="02070309020205020404" pitchFamily="49" charset="0"/>
              </a:rPr>
              <a:t>10^0      140               28</a:t>
            </a:r>
          </a:p>
          <a:p>
            <a:pPr algn="l" fontAlgn="base"/>
            <a:r>
              <a:rPr lang="en-US" sz="1600" dirty="0">
                <a:solidFill>
                  <a:srgbClr val="333333"/>
                </a:solidFill>
                <a:latin typeface="Courier New" panose="02070309020205020404" pitchFamily="49" charset="0"/>
              </a:rPr>
              <a:t>10^1     4507           266600</a:t>
            </a:r>
          </a:p>
          <a:p>
            <a:pPr algn="l" fontAlgn="base"/>
            <a:r>
              <a:rPr lang="en-US" sz="1600" dirty="0">
                <a:solidFill>
                  <a:srgbClr val="333333"/>
                </a:solidFill>
                <a:latin typeface="Courier New" panose="02070309020205020404" pitchFamily="49" charset="0"/>
              </a:rPr>
              <a:t>10^2   126479        114195816</a:t>
            </a:r>
          </a:p>
          <a:p>
            <a:pPr algn="l" fontAlgn="base"/>
            <a:r>
              <a:rPr lang="en-US" sz="1600" dirty="0">
                <a:solidFill>
                  <a:srgbClr val="333333"/>
                </a:solidFill>
                <a:latin typeface="Courier New" panose="02070309020205020404" pitchFamily="49" charset="0"/>
              </a:rPr>
              <a:t>10^3   169379        698058567</a:t>
            </a:r>
          </a:p>
          <a:p>
            <a:pPr algn="l" fontAlgn="base"/>
            <a:r>
              <a:rPr lang="en-US" sz="1600" dirty="0">
                <a:solidFill>
                  <a:srgbClr val="333333"/>
                </a:solidFill>
                <a:latin typeface="Courier New" panose="02070309020205020404" pitchFamily="49" charset="0"/>
              </a:rPr>
              <a:t>10^4   285663      17379686481</a:t>
            </a:r>
          </a:p>
          <a:p>
            <a:pPr algn="l" fontAlgn="base"/>
            <a:r>
              <a:rPr lang="en-US" sz="1600" dirty="0">
                <a:solidFill>
                  <a:srgbClr val="333333"/>
                </a:solidFill>
                <a:latin typeface="Courier New" panose="02070309020205020404" pitchFamily="49" charset="0"/>
              </a:rPr>
              <a:t>10^5   409130      71847006742</a:t>
            </a:r>
          </a:p>
          <a:p>
            <a:pPr algn="l" fontAlgn="base"/>
            <a:r>
              <a:rPr lang="en-US" sz="1600" dirty="0">
                <a:solidFill>
                  <a:srgbClr val="333333"/>
                </a:solidFill>
                <a:latin typeface="Courier New" panose="02070309020205020404" pitchFamily="49" charset="0"/>
              </a:rPr>
              <a:t>10^6    13271      26940168682</a:t>
            </a:r>
          </a:p>
          <a:p>
            <a:pPr algn="l" fontAlgn="base"/>
            <a:r>
              <a:rPr lang="en-US" sz="1600" dirty="0">
                <a:solidFill>
                  <a:srgbClr val="333333"/>
                </a:solidFill>
                <a:latin typeface="Courier New" panose="02070309020205020404" pitchFamily="49" charset="0"/>
              </a:rPr>
              <a:t>10^7   599022   10236302517169</a:t>
            </a:r>
          </a:p>
          <a:p>
            <a:pPr algn="l" fontAlgn="base"/>
            <a:r>
              <a:rPr lang="en-US" sz="1600" dirty="0">
                <a:solidFill>
                  <a:srgbClr val="333333"/>
                </a:solidFill>
                <a:latin typeface="Courier New" panose="02070309020205020404" pitchFamily="49" charset="0"/>
              </a:rPr>
              <a:t>10^8   307251  120755164901410</a:t>
            </a:r>
          </a:p>
          <a:p>
            <a:pPr algn="l" fontAlgn="base"/>
            <a:r>
              <a:rPr lang="en-US" sz="1600" dirty="0">
                <a:solidFill>
                  <a:srgbClr val="333333"/>
                </a:solidFill>
                <a:latin typeface="Courier New" panose="02070309020205020404" pitchFamily="49" charset="0"/>
              </a:rPr>
              <a:t>10^9    75919  107957059011749</a:t>
            </a:r>
          </a:p>
          <a:p>
            <a:pPr algn="l" fontAlgn="base"/>
            <a:r>
              <a:rPr lang="en-US" sz="1600" dirty="0">
                <a:solidFill>
                  <a:srgbClr val="333333"/>
                </a:solidFill>
                <a:latin typeface="Courier New" panose="02070309020205020404" pitchFamily="49" charset="0"/>
              </a:rPr>
              <a:t>10^10     262    8322343791289</a:t>
            </a:r>
          </a:p>
          <a:p>
            <a:pPr algn="l" fontAlgn="base"/>
            <a:r>
              <a:rPr lang="en-US" sz="1600" dirty="0">
                <a:solidFill>
                  <a:srgbClr val="333333"/>
                </a:solidFill>
                <a:latin typeface="Courier New" panose="02070309020205020404" pitchFamily="49" charset="0"/>
              </a:rPr>
              <a:t>10^11      22    8452687040280</a:t>
            </a:r>
            <a:endParaRPr lang="en-US" sz="1200" dirty="0">
              <a:solidFill>
                <a:srgbClr val="333333"/>
              </a:solidFill>
              <a:effectLst/>
              <a:latin typeface="Courier New" panose="02070309020205020404" pitchFamily="49" charset="0"/>
            </a:endParaRPr>
          </a:p>
        </p:txBody>
      </p:sp>
      <p:sp>
        <p:nvSpPr>
          <p:cNvPr id="11" name="TextBox 10">
            <a:extLst>
              <a:ext uri="{FF2B5EF4-FFF2-40B4-BE49-F238E27FC236}">
                <a16:creationId xmlns:a16="http://schemas.microsoft.com/office/drawing/2014/main" id="{40AB5D46-A782-1514-F810-7B95DF217EDD}"/>
              </a:ext>
            </a:extLst>
          </p:cNvPr>
          <p:cNvSpPr txBox="1"/>
          <p:nvPr/>
        </p:nvSpPr>
        <p:spPr>
          <a:xfrm>
            <a:off x="5635196" y="4287915"/>
            <a:ext cx="5833626" cy="461665"/>
          </a:xfrm>
          <a:prstGeom prst="rect">
            <a:avLst/>
          </a:prstGeom>
          <a:noFill/>
          <a:ln w="57150">
            <a:noFill/>
            <a:miter lim="800000"/>
          </a:ln>
        </p:spPr>
        <p:txBody>
          <a:bodyPr wrap="square">
            <a:spAutoFit/>
          </a:bodyPr>
          <a:lstStyle/>
          <a:p>
            <a:r>
              <a:rPr lang="en-GB" sz="2400" dirty="0"/>
              <a:t>Total file count:		1 858 855 in 309ms</a:t>
            </a:r>
          </a:p>
        </p:txBody>
      </p:sp>
      <p:sp>
        <p:nvSpPr>
          <p:cNvPr id="2" name="TextBox 1">
            <a:extLst>
              <a:ext uri="{FF2B5EF4-FFF2-40B4-BE49-F238E27FC236}">
                <a16:creationId xmlns:a16="http://schemas.microsoft.com/office/drawing/2014/main" id="{6AA89153-BC18-DCD2-63BA-9A4E3E342E8B}"/>
              </a:ext>
            </a:extLst>
          </p:cNvPr>
          <p:cNvSpPr txBox="1"/>
          <p:nvPr/>
        </p:nvSpPr>
        <p:spPr>
          <a:xfrm>
            <a:off x="5635195" y="4683069"/>
            <a:ext cx="5833626" cy="461665"/>
          </a:xfrm>
          <a:prstGeom prst="rect">
            <a:avLst/>
          </a:prstGeom>
          <a:noFill/>
          <a:ln w="57150">
            <a:noFill/>
            <a:miter lim="800000"/>
          </a:ln>
        </p:spPr>
        <p:txBody>
          <a:bodyPr wrap="square">
            <a:spAutoFit/>
          </a:bodyPr>
          <a:lstStyle/>
          <a:p>
            <a:r>
              <a:rPr lang="en-GB" sz="2400" dirty="0"/>
              <a:t>Larger example:   	557M+ in 68 seconds</a:t>
            </a:r>
          </a:p>
        </p:txBody>
      </p:sp>
    </p:spTree>
    <p:extLst>
      <p:ext uri="{BB962C8B-B14F-4D97-AF65-F5344CB8AC3E}">
        <p14:creationId xmlns:p14="http://schemas.microsoft.com/office/powerpoint/2010/main" val="336553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8">
                                            <p:txEl>
                                              <p:pRg st="1" end="1"/>
                                            </p:txEl>
                                          </p:spTgt>
                                        </p:tgtEl>
                                        <p:attrNameLst>
                                          <p:attrName>style.color</p:attrName>
                                        </p:attrNameLst>
                                      </p:cBhvr>
                                      <p:to>
                                        <a:srgbClr val="FF0000"/>
                                      </p:to>
                                    </p:animClr>
                                    <p:animClr clrSpc="rgb" dir="cw">
                                      <p:cBhvr>
                                        <p:cTn id="7" dur="500" fill="hold"/>
                                        <p:tgtEl>
                                          <p:spTgt spid="8">
                                            <p:txEl>
                                              <p:pRg st="1" end="1"/>
                                            </p:txEl>
                                          </p:spTgt>
                                        </p:tgtEl>
                                        <p:attrNameLst>
                                          <p:attrName>fillcolor</p:attrName>
                                        </p:attrNameLst>
                                      </p:cBhvr>
                                      <p:to>
                                        <a:srgbClr val="FF0000"/>
                                      </p:to>
                                    </p:animClr>
                                    <p:set>
                                      <p:cBhvr>
                                        <p:cTn id="8" dur="500" fill="hold"/>
                                        <p:tgtEl>
                                          <p:spTgt spid="8">
                                            <p:txEl>
                                              <p:pRg st="1" end="1"/>
                                            </p:txEl>
                                          </p:spTgt>
                                        </p:tgtEl>
                                        <p:attrNameLst>
                                          <p:attrName>fill.type</p:attrName>
                                        </p:attrNameLst>
                                      </p:cBhvr>
                                      <p:to>
                                        <p:strVal val="solid"/>
                                      </p:to>
                                    </p:set>
                                    <p:set>
                                      <p:cBhvr>
                                        <p:cTn id="9" dur="500" fill="hold"/>
                                        <p:tgtEl>
                                          <p:spTgt spid="8">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D39C-01EB-D291-35F6-04FE0472D82F}"/>
              </a:ext>
            </a:extLst>
          </p:cNvPr>
          <p:cNvSpPr>
            <a:spLocks noGrp="1"/>
          </p:cNvSpPr>
          <p:nvPr>
            <p:ph type="title"/>
          </p:nvPr>
        </p:nvSpPr>
        <p:spPr/>
        <p:txBody>
          <a:bodyPr/>
          <a:lstStyle/>
          <a:p>
            <a:r>
              <a:rPr lang="en-GB" dirty="0"/>
              <a:t>Summary ??</a:t>
            </a:r>
          </a:p>
        </p:txBody>
      </p:sp>
      <p:sp>
        <p:nvSpPr>
          <p:cNvPr id="3" name="Text Placeholder 2">
            <a:extLst>
              <a:ext uri="{FF2B5EF4-FFF2-40B4-BE49-F238E27FC236}">
                <a16:creationId xmlns:a16="http://schemas.microsoft.com/office/drawing/2014/main" id="{0CF1904F-A2BB-A1BB-A820-5EA0490A33CB}"/>
              </a:ext>
            </a:extLst>
          </p:cNvPr>
          <p:cNvSpPr>
            <a:spLocks noGrp="1"/>
          </p:cNvSpPr>
          <p:nvPr>
            <p:ph type="body" sz="quarter" idx="17"/>
          </p:nvPr>
        </p:nvSpPr>
        <p:spPr/>
        <p:txBody>
          <a:bodyPr/>
          <a:lstStyle/>
          <a:p>
            <a:r>
              <a:rPr lang="en-GB" sz="2400" dirty="0"/>
              <a:t>Lustre is alive and healthy at HPE ...</a:t>
            </a:r>
          </a:p>
          <a:p>
            <a:r>
              <a:rPr lang="en-GB" sz="2400" dirty="0"/>
              <a:t>Most of the development efforts are focused on fixes and specific enhancements</a:t>
            </a:r>
          </a:p>
          <a:p>
            <a:pPr lvl="1"/>
            <a:r>
              <a:rPr lang="en-GB" sz="2200" dirty="0"/>
              <a:t>mostly performance related but functionality is also important</a:t>
            </a:r>
          </a:p>
          <a:p>
            <a:r>
              <a:rPr lang="en-GB" sz="2400" dirty="0"/>
              <a:t>Thorough testing or every release is key</a:t>
            </a:r>
          </a:p>
          <a:p>
            <a:pPr lvl="1"/>
            <a:r>
              <a:rPr lang="en-GB" sz="2000" dirty="0"/>
              <a:t>More than 3,000 tests in our repository</a:t>
            </a:r>
          </a:p>
          <a:p>
            <a:pPr lvl="1"/>
            <a:r>
              <a:rPr lang="en-GB" sz="2000" dirty="0"/>
              <a:t>&gt; 500 standard tests are run on any major release</a:t>
            </a:r>
          </a:p>
          <a:p>
            <a:pPr lvl="2"/>
            <a:r>
              <a:rPr lang="en-GB" sz="1800" dirty="0"/>
              <a:t>Many Lustre features tested during repeated FOFB</a:t>
            </a:r>
          </a:p>
          <a:p>
            <a:pPr lvl="1"/>
            <a:r>
              <a:rPr lang="en-GB" sz="2000" dirty="0"/>
              <a:t>In depth performance sweeps are performed to find regressions or other issues</a:t>
            </a:r>
          </a:p>
          <a:p>
            <a:r>
              <a:rPr lang="en-GB" sz="2400" dirty="0"/>
              <a:t>The entire ecosystem (not just Lustre) is equally important</a:t>
            </a:r>
          </a:p>
          <a:p>
            <a:pPr lvl="1"/>
            <a:r>
              <a:rPr lang="en-GB" sz="2000" dirty="0"/>
              <a:t>Includes data management, archiving, security, etc.</a:t>
            </a:r>
          </a:p>
          <a:p>
            <a:pPr lvl="1"/>
            <a:r>
              <a:rPr lang="en-GB" sz="2000" dirty="0"/>
              <a:t>ANY feature or function can (and will ...) break at scale </a:t>
            </a:r>
          </a:p>
          <a:p>
            <a:endParaRPr lang="en-GB" dirty="0"/>
          </a:p>
          <a:p>
            <a:r>
              <a:rPr lang="en-GB" sz="2400" dirty="0"/>
              <a:t>Despite rumours to the contrary, there’s still a lot of life left in Lustre ....</a:t>
            </a:r>
          </a:p>
        </p:txBody>
      </p:sp>
      <p:sp>
        <p:nvSpPr>
          <p:cNvPr id="4" name="Slide Number Placeholder 3">
            <a:extLst>
              <a:ext uri="{FF2B5EF4-FFF2-40B4-BE49-F238E27FC236}">
                <a16:creationId xmlns:a16="http://schemas.microsoft.com/office/drawing/2014/main" id="{02965599-BCEF-A6D8-4FB8-8F1E41F4F94D}"/>
              </a:ext>
            </a:extLst>
          </p:cNvPr>
          <p:cNvSpPr>
            <a:spLocks noGrp="1"/>
          </p:cNvSpPr>
          <p:nvPr>
            <p:ph type="sldNum" sz="quarter" idx="19"/>
          </p:nvPr>
        </p:nvSpPr>
        <p:spPr>
          <a:xfrm>
            <a:off x="11468821" y="6477833"/>
            <a:ext cx="684344" cy="365125"/>
          </a:xfrm>
          <a:prstGeom prst="rect">
            <a:avLst/>
          </a:prstGeom>
        </p:spPr>
        <p:txBody>
          <a:bodyPr vert="horz" lIns="91440" tIns="45720" rIns="91440" bIns="45720" rtlCol="0" anchor="ctr"/>
          <a:lstStyle>
            <a:defPPr>
              <a:defRPr lang="en-US"/>
            </a:defPPr>
            <a:lvl1pPr marL="0" indent="0" algn="r" defTabSz="914400" rtl="0" eaLnBrk="1" latinLnBrk="0" hangingPunct="1">
              <a:lnSpc>
                <a:spcPct val="90000"/>
              </a:lnSpc>
              <a:buSzPct val="120000"/>
              <a:buFontTx/>
              <a:buNone/>
              <a:defRPr sz="2000" kern="1200" cap="all" normalizeH="0" baseline="1000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21"/>
            <a:fld id="{104FC826-72BB-4AF1-BA01-A94F7396A7DC}" type="slidenum">
              <a:rPr lang="en-US" smtClean="0"/>
              <a:pPr defTabSz="1088421"/>
              <a:t>25</a:t>
            </a:fld>
            <a:endParaRPr lang="en-US" dirty="0"/>
          </a:p>
        </p:txBody>
      </p:sp>
    </p:spTree>
    <p:extLst>
      <p:ext uri="{BB962C8B-B14F-4D97-AF65-F5344CB8AC3E}">
        <p14:creationId xmlns:p14="http://schemas.microsoft.com/office/powerpoint/2010/main" val="410825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4294967295"/>
          </p:nvPr>
        </p:nvSpPr>
        <p:spPr>
          <a:xfrm>
            <a:off x="11507788" y="6470650"/>
            <a:ext cx="684212" cy="365125"/>
          </a:xfrm>
          <a:prstGeom prst="rect">
            <a:avLst/>
          </a:prstGeom>
        </p:spPr>
        <p:txBody>
          <a:bodyPr/>
          <a:lstStyle/>
          <a:p>
            <a:fld id="{104FC826-72BB-4AF1-BA01-A94F7396A7DC}" type="slidenum">
              <a:rPr lang="en-US" smtClean="0"/>
              <a:pPr/>
              <a:t>26</a:t>
            </a:fld>
            <a:endParaRPr lang="en-US" dirty="0"/>
          </a:p>
        </p:txBody>
      </p:sp>
      <p:sp>
        <p:nvSpPr>
          <p:cNvPr id="5" name="Title 4"/>
          <p:cNvSpPr>
            <a:spLocks noGrp="1"/>
          </p:cNvSpPr>
          <p:nvPr>
            <p:ph type="title" idx="4294967295"/>
          </p:nvPr>
        </p:nvSpPr>
        <p:spPr>
          <a:xfrm>
            <a:off x="2390775" y="4146703"/>
            <a:ext cx="7410450" cy="1485900"/>
          </a:xfrm>
        </p:spPr>
        <p:txBody>
          <a:bodyPr/>
          <a:lstStyle/>
          <a:p>
            <a:pPr algn="ctr"/>
            <a:r>
              <a:rPr lang="en-US" cap="none" dirty="0">
                <a:solidFill>
                  <a:schemeClr val="bg1"/>
                </a:solidFill>
              </a:rPr>
              <a:t>(for listening to a </a:t>
            </a:r>
            <a:r>
              <a:rPr lang="en-US" cap="none" dirty="0" err="1">
                <a:solidFill>
                  <a:schemeClr val="bg1"/>
                </a:solidFill>
              </a:rPr>
              <a:t>madmans</a:t>
            </a:r>
            <a:r>
              <a:rPr lang="en-US" cap="none" dirty="0">
                <a:solidFill>
                  <a:schemeClr val="bg1"/>
                </a:solidFill>
              </a:rPr>
              <a:t> ramblings ….)</a:t>
            </a:r>
          </a:p>
        </p:txBody>
      </p:sp>
      <p:sp>
        <p:nvSpPr>
          <p:cNvPr id="8" name="TextBox 7">
            <a:extLst>
              <a:ext uri="{FF2B5EF4-FFF2-40B4-BE49-F238E27FC236}">
                <a16:creationId xmlns:a16="http://schemas.microsoft.com/office/drawing/2014/main" id="{FC52985F-3EE3-5943-8F70-3D24023B14FF}"/>
              </a:ext>
            </a:extLst>
          </p:cNvPr>
          <p:cNvSpPr txBox="1"/>
          <p:nvPr/>
        </p:nvSpPr>
        <p:spPr>
          <a:xfrm>
            <a:off x="0" y="6132753"/>
            <a:ext cx="2209579" cy="757130"/>
          </a:xfrm>
          <a:prstGeom prst="rect">
            <a:avLst/>
          </a:prstGeom>
          <a:noFill/>
          <a:ln w="57150">
            <a:noFill/>
            <a:miter lim="800000"/>
          </a:ln>
        </p:spPr>
        <p:txBody>
          <a:bodyPr wrap="none" lIns="182880" tIns="182880" rIns="182880" bIns="182880" rtlCol="0">
            <a:spAutoFit/>
          </a:bodyPr>
          <a:lstStyle/>
          <a:p>
            <a:pPr algn="l">
              <a:lnSpc>
                <a:spcPct val="90000"/>
              </a:lnSpc>
              <a:spcBef>
                <a:spcPts val="400"/>
              </a:spcBef>
            </a:pPr>
            <a:r>
              <a:rPr lang="en-GB" sz="2800" dirty="0" err="1">
                <a:solidFill>
                  <a:schemeClr val="bg2">
                    <a:lumMod val="60000"/>
                    <a:lumOff val="40000"/>
                  </a:schemeClr>
                </a:solidFill>
              </a:rPr>
              <a:t>tkp@hpe.com</a:t>
            </a:r>
            <a:endParaRPr lang="en-GB" sz="2800" dirty="0">
              <a:solidFill>
                <a:schemeClr val="bg2">
                  <a:lumMod val="60000"/>
                  <a:lumOff val="40000"/>
                </a:schemeClr>
              </a:solidFill>
            </a:endParaRPr>
          </a:p>
        </p:txBody>
      </p:sp>
    </p:spTree>
    <p:extLst>
      <p:ext uri="{BB962C8B-B14F-4D97-AF65-F5344CB8AC3E}">
        <p14:creationId xmlns:p14="http://schemas.microsoft.com/office/powerpoint/2010/main" val="155448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C4B44-7730-0101-3BBE-12EC77CD7ECD}"/>
              </a:ext>
            </a:extLst>
          </p:cNvPr>
          <p:cNvSpPr>
            <a:spLocks noGrp="1"/>
          </p:cNvSpPr>
          <p:nvPr>
            <p:ph type="title"/>
          </p:nvPr>
        </p:nvSpPr>
        <p:spPr/>
        <p:txBody>
          <a:bodyPr/>
          <a:lstStyle/>
          <a:p>
            <a:r>
              <a:rPr lang="en-GB" dirty="0"/>
              <a:t>Lustre Development Efforts</a:t>
            </a:r>
          </a:p>
        </p:txBody>
      </p:sp>
      <p:sp>
        <p:nvSpPr>
          <p:cNvPr id="3" name="Text Placeholder 2">
            <a:extLst>
              <a:ext uri="{FF2B5EF4-FFF2-40B4-BE49-F238E27FC236}">
                <a16:creationId xmlns:a16="http://schemas.microsoft.com/office/drawing/2014/main" id="{841256B3-1570-E5F9-66D5-1866F56FE5DE}"/>
              </a:ext>
            </a:extLst>
          </p:cNvPr>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49287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9935-64AC-CF70-57E0-894AE163E66E}"/>
              </a:ext>
            </a:extLst>
          </p:cNvPr>
          <p:cNvSpPr>
            <a:spLocks noGrp="1"/>
          </p:cNvSpPr>
          <p:nvPr>
            <p:ph type="title"/>
          </p:nvPr>
        </p:nvSpPr>
        <p:spPr/>
        <p:txBody>
          <a:bodyPr/>
          <a:lstStyle/>
          <a:p>
            <a:r>
              <a:rPr lang="en-SE" dirty="0"/>
              <a:t>Main focus areas of the HPE HPC Storage Development Team</a:t>
            </a:r>
          </a:p>
        </p:txBody>
      </p:sp>
      <p:sp>
        <p:nvSpPr>
          <p:cNvPr id="3" name="Text Placeholder 2">
            <a:extLst>
              <a:ext uri="{FF2B5EF4-FFF2-40B4-BE49-F238E27FC236}">
                <a16:creationId xmlns:a16="http://schemas.microsoft.com/office/drawing/2014/main" id="{1F5488ED-0670-698D-A8AE-C5B83F08FAA1}"/>
              </a:ext>
            </a:extLst>
          </p:cNvPr>
          <p:cNvSpPr>
            <a:spLocks noGrp="1"/>
          </p:cNvSpPr>
          <p:nvPr>
            <p:ph type="body" sz="quarter" idx="17"/>
          </p:nvPr>
        </p:nvSpPr>
        <p:spPr/>
        <p:txBody>
          <a:bodyPr>
            <a:normAutofit/>
          </a:bodyPr>
          <a:lstStyle/>
          <a:p>
            <a:r>
              <a:rPr lang="en-SE" sz="2800" dirty="0"/>
              <a:t>PERFORMANCE and STABILITY at Scale</a:t>
            </a:r>
          </a:p>
          <a:p>
            <a:r>
              <a:rPr lang="en-SE" sz="2800" dirty="0"/>
              <a:t>Enhancing OpenZFS (performance, usability and capabilities)</a:t>
            </a:r>
          </a:p>
          <a:p>
            <a:r>
              <a:rPr lang="en-SE" sz="2800" dirty="0"/>
              <a:t>Network transparency</a:t>
            </a:r>
          </a:p>
          <a:p>
            <a:pPr lvl="1"/>
            <a:r>
              <a:rPr lang="en-SE" sz="2600" dirty="0"/>
              <a:t>Infiniband</a:t>
            </a:r>
          </a:p>
          <a:p>
            <a:pPr lvl="1"/>
            <a:r>
              <a:rPr lang="en-SE" sz="2600" dirty="0"/>
              <a:t>SlingShot-200 and beyond</a:t>
            </a:r>
          </a:p>
          <a:p>
            <a:pPr lvl="1"/>
            <a:r>
              <a:rPr lang="en-SE" sz="2600" dirty="0"/>
              <a:t>Ethernet (TCP and RoCE)</a:t>
            </a:r>
          </a:p>
          <a:p>
            <a:r>
              <a:rPr lang="en-SE" sz="2800" dirty="0"/>
              <a:t>Product focus</a:t>
            </a:r>
          </a:p>
          <a:p>
            <a:pPr lvl="1"/>
            <a:r>
              <a:rPr lang="en-SE" sz="2600" dirty="0"/>
              <a:t>Lustre Based Storage (obviously)</a:t>
            </a:r>
          </a:p>
          <a:p>
            <a:pPr lvl="1"/>
            <a:r>
              <a:rPr lang="en-SE" sz="2600" dirty="0"/>
              <a:t>DMF (seamless colder storage tiers)</a:t>
            </a:r>
          </a:p>
          <a:p>
            <a:pPr lvl="1"/>
            <a:r>
              <a:rPr lang="en-SE" sz="2600" dirty="0"/>
              <a:t>DAOS</a:t>
            </a:r>
          </a:p>
          <a:p>
            <a:pPr lvl="1"/>
            <a:r>
              <a:rPr lang="en-SE" sz="2600" dirty="0"/>
              <a:t> + a few skunkworks projects</a:t>
            </a:r>
          </a:p>
          <a:p>
            <a:endParaRPr lang="en-SE" sz="2800" dirty="0"/>
          </a:p>
        </p:txBody>
      </p:sp>
      <p:sp>
        <p:nvSpPr>
          <p:cNvPr id="5" name="Slide Number Placeholder 4">
            <a:extLst>
              <a:ext uri="{FF2B5EF4-FFF2-40B4-BE49-F238E27FC236}">
                <a16:creationId xmlns:a16="http://schemas.microsoft.com/office/drawing/2014/main" id="{867CC2A8-1707-F606-34BF-FE8E4286DEA8}"/>
              </a:ext>
            </a:extLst>
          </p:cNvPr>
          <p:cNvSpPr>
            <a:spLocks noGrp="1"/>
          </p:cNvSpPr>
          <p:nvPr>
            <p:ph type="sldNum" sz="quarter" idx="4"/>
          </p:nvPr>
        </p:nvSpPr>
        <p:spPr/>
        <p:txBody>
          <a:bodyPr/>
          <a:lstStyle/>
          <a:p>
            <a:pPr defTabSz="1088421">
              <a:buFontTx/>
              <a:buBlip>
                <a:blip r:embed="rId2"/>
              </a:buBlip>
            </a:pPr>
            <a:r>
              <a:rPr lang="en-US"/>
              <a:t>  </a:t>
            </a:r>
            <a:r>
              <a:rPr lang="en-US" sz="1400"/>
              <a:t> </a:t>
            </a:r>
            <a:fld id="{104FC826-72BB-4AF1-BA01-A94F7396A7DC}" type="slidenum">
              <a:rPr lang="en-US" sz="1400" smtClean="0">
                <a:solidFill>
                  <a:schemeClr val="tx1">
                    <a:lumMod val="50000"/>
                    <a:lumOff val="50000"/>
                  </a:schemeClr>
                </a:solidFill>
              </a:rPr>
              <a:pPr defTabSz="1088421">
                <a:buFontTx/>
                <a:buBlip>
                  <a:blip r:embed="rId2"/>
                </a:buBlip>
              </a:pPr>
              <a:t>4</a:t>
            </a:fld>
            <a:endParaRPr lang="en-US" sz="1400" dirty="0">
              <a:solidFill>
                <a:schemeClr val="tx1">
                  <a:lumMod val="50000"/>
                  <a:lumOff val="50000"/>
                </a:schemeClr>
              </a:solidFill>
            </a:endParaRPr>
          </a:p>
        </p:txBody>
      </p:sp>
    </p:spTree>
    <p:extLst>
      <p:ext uri="{BB962C8B-B14F-4D97-AF65-F5344CB8AC3E}">
        <p14:creationId xmlns:p14="http://schemas.microsoft.com/office/powerpoint/2010/main" val="247481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8DA2-7E0D-1816-7985-20CB5B96F2EA}"/>
              </a:ext>
            </a:extLst>
          </p:cNvPr>
          <p:cNvSpPr>
            <a:spLocks noGrp="1"/>
          </p:cNvSpPr>
          <p:nvPr>
            <p:ph type="title"/>
          </p:nvPr>
        </p:nvSpPr>
        <p:spPr/>
        <p:txBody>
          <a:bodyPr/>
          <a:lstStyle/>
          <a:p>
            <a:r>
              <a:rPr lang="en-GB" b="1" dirty="0"/>
              <a:t>Lustre/HPC Storage Development team</a:t>
            </a:r>
          </a:p>
        </p:txBody>
      </p:sp>
      <p:sp>
        <p:nvSpPr>
          <p:cNvPr id="3" name="Text Placeholder 2">
            <a:extLst>
              <a:ext uri="{FF2B5EF4-FFF2-40B4-BE49-F238E27FC236}">
                <a16:creationId xmlns:a16="http://schemas.microsoft.com/office/drawing/2014/main" id="{2F1EDE82-DDF8-CDB5-336C-BCF6D06B8A5E}"/>
              </a:ext>
            </a:extLst>
          </p:cNvPr>
          <p:cNvSpPr>
            <a:spLocks noGrp="1"/>
          </p:cNvSpPr>
          <p:nvPr>
            <p:ph type="body" sz="quarter" idx="17"/>
          </p:nvPr>
        </p:nvSpPr>
        <p:spPr>
          <a:xfrm>
            <a:off x="388938" y="924665"/>
            <a:ext cx="11422062" cy="5545886"/>
          </a:xfrm>
        </p:spPr>
        <p:txBody>
          <a:bodyPr>
            <a:normAutofit/>
          </a:bodyPr>
          <a:lstStyle/>
          <a:p>
            <a:r>
              <a:rPr lang="en-GB" dirty="0"/>
              <a:t>Currently 17 core Lustre engineers</a:t>
            </a:r>
          </a:p>
          <a:p>
            <a:pPr lvl="1"/>
            <a:r>
              <a:rPr lang="en-GB" dirty="0"/>
              <a:t>&gt;200 aggregated man years of experience</a:t>
            </a:r>
          </a:p>
          <a:p>
            <a:r>
              <a:rPr lang="en-GB" dirty="0"/>
              <a:t>Hardware, OS, Security and Benchmarking (not including network engineering)</a:t>
            </a:r>
          </a:p>
          <a:p>
            <a:pPr lvl="1"/>
            <a:r>
              <a:rPr lang="en-GB" dirty="0"/>
              <a:t>&gt;35 people</a:t>
            </a:r>
          </a:p>
          <a:p>
            <a:r>
              <a:rPr lang="en-GB" dirty="0"/>
              <a:t>Test and Development team</a:t>
            </a:r>
          </a:p>
          <a:p>
            <a:pPr lvl="1"/>
            <a:r>
              <a:rPr lang="en-GB" dirty="0"/>
              <a:t>&gt; 20 engineers</a:t>
            </a:r>
          </a:p>
          <a:p>
            <a:pPr lvl="1"/>
            <a:r>
              <a:rPr lang="en-GB" dirty="0"/>
              <a:t>&gt; 3,000 tests cases in different suites:</a:t>
            </a:r>
          </a:p>
          <a:p>
            <a:pPr lvl="2"/>
            <a:endParaRPr lang="en-GB" dirty="0"/>
          </a:p>
          <a:p>
            <a:pPr lvl="1"/>
            <a:endParaRPr lang="en-GB" dirty="0"/>
          </a:p>
        </p:txBody>
      </p:sp>
      <p:sp>
        <p:nvSpPr>
          <p:cNvPr id="5" name="Slide Number Placeholder 4">
            <a:extLst>
              <a:ext uri="{FF2B5EF4-FFF2-40B4-BE49-F238E27FC236}">
                <a16:creationId xmlns:a16="http://schemas.microsoft.com/office/drawing/2014/main" id="{6B55E2B6-91F0-BC81-48FA-4A08DC1C099B}"/>
              </a:ext>
            </a:extLst>
          </p:cNvPr>
          <p:cNvSpPr>
            <a:spLocks noGrp="1"/>
          </p:cNvSpPr>
          <p:nvPr>
            <p:ph type="sldNum" sz="quarter" idx="4"/>
          </p:nvPr>
        </p:nvSpPr>
        <p:spPr>
          <a:xfrm>
            <a:off x="11441841" y="6471115"/>
            <a:ext cx="684344" cy="365125"/>
          </a:xfrm>
          <a:prstGeom prst="rect">
            <a:avLst/>
          </a:prstGeom>
        </p:spPr>
        <p:txBody>
          <a:bodyPr/>
          <a:lstStyle>
            <a:defPPr>
              <a:defRPr lang="en-US"/>
            </a:defPPr>
            <a:lvl1pPr marL="0" algn="l" defTabSz="914400" rtl="0" eaLnBrk="1" latinLnBrk="0" hangingPunct="1">
              <a:defRPr sz="1800" kern="1200">
                <a:solidFill>
                  <a:schemeClr val="tx1"/>
                </a:solidFill>
                <a:latin typeface="MetricHPE" panose="020B05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21">
              <a:buFontTx/>
              <a:buBlip>
                <a:blip r:embed="rId2"/>
              </a:buBlip>
            </a:pPr>
            <a:r>
              <a:rPr lang="en-US"/>
              <a:t>  </a:t>
            </a:r>
            <a:r>
              <a:rPr lang="en-US" sz="1400"/>
              <a:t> </a:t>
            </a:r>
            <a:fld id="{104FC826-72BB-4AF1-BA01-A94F7396A7DC}" type="slidenum">
              <a:rPr lang="en-US" sz="1400" smtClean="0">
                <a:solidFill>
                  <a:schemeClr val="tx1">
                    <a:lumMod val="50000"/>
                    <a:lumOff val="50000"/>
                  </a:schemeClr>
                </a:solidFill>
              </a:rPr>
              <a:pPr defTabSz="1088421">
                <a:buFontTx/>
                <a:buBlip>
                  <a:blip r:embed="rId2"/>
                </a:buBlip>
              </a:pPr>
              <a:t>5</a:t>
            </a:fld>
            <a:endParaRPr lang="en-US" sz="1400" dirty="0">
              <a:solidFill>
                <a:schemeClr val="tx1">
                  <a:lumMod val="50000"/>
                  <a:lumOff val="50000"/>
                </a:schemeClr>
              </a:solidFill>
            </a:endParaRPr>
          </a:p>
        </p:txBody>
      </p:sp>
      <p:sp>
        <p:nvSpPr>
          <p:cNvPr id="7" name="TextBox 6">
            <a:extLst>
              <a:ext uri="{FF2B5EF4-FFF2-40B4-BE49-F238E27FC236}">
                <a16:creationId xmlns:a16="http://schemas.microsoft.com/office/drawing/2014/main" id="{235EE7BC-F9A8-AA1C-4BA0-184C637B3390}"/>
              </a:ext>
            </a:extLst>
          </p:cNvPr>
          <p:cNvSpPr txBox="1"/>
          <p:nvPr/>
        </p:nvSpPr>
        <p:spPr>
          <a:xfrm>
            <a:off x="65815" y="3429000"/>
            <a:ext cx="12060370" cy="3135097"/>
          </a:xfrm>
          <a:prstGeom prst="rect">
            <a:avLst/>
          </a:prstGeom>
          <a:noFill/>
          <a:ln w="57150">
            <a:noFill/>
            <a:miter lim="800000"/>
          </a:ln>
        </p:spPr>
        <p:txBody>
          <a:bodyPr wrap="square" numCol="2">
            <a:noAutofit/>
          </a:bodyPr>
          <a:lstStyle/>
          <a:p>
            <a:pPr marL="231775" lvl="2" fontAlgn="base"/>
            <a:r>
              <a:rPr lang="en-US" sz="1400" i="1" u="sng" dirty="0"/>
              <a:t>Reliability I/O</a:t>
            </a:r>
          </a:p>
          <a:p>
            <a:pPr marL="231775" lvl="3" fontAlgn="base"/>
            <a:r>
              <a:rPr lang="en-US" sz="1200" dirty="0"/>
              <a:t>Executes a set of I/O regression tests run in sequential and with random job size and environment variable options.  These test a broad range of system capabilities, of which I/O is the primary component.  A combination of I/O tests (IOR, </a:t>
            </a:r>
            <a:r>
              <a:rPr lang="en-US" sz="1200" dirty="0" err="1"/>
              <a:t>lmdd</a:t>
            </a:r>
            <a:r>
              <a:rPr lang="en-US" sz="1200" dirty="0"/>
              <a:t>, </a:t>
            </a:r>
            <a:r>
              <a:rPr lang="en-US" sz="1200" dirty="0" err="1"/>
              <a:t>mdsrate</a:t>
            </a:r>
            <a:r>
              <a:rPr lang="en-US" sz="1200" dirty="0"/>
              <a:t>, </a:t>
            </a:r>
            <a:r>
              <a:rPr lang="en-US" sz="1200" dirty="0" err="1"/>
              <a:t>mdtest</a:t>
            </a:r>
            <a:r>
              <a:rPr lang="en-US" sz="1200" dirty="0"/>
              <a:t>, simul) is run with an attempt to keep the compute system node utilization above 70%.  There are options for random use of DNE remote directories, </a:t>
            </a:r>
            <a:r>
              <a:rPr lang="en-US" sz="1200" dirty="0" err="1"/>
              <a:t>DoM</a:t>
            </a:r>
            <a:r>
              <a:rPr lang="en-US" sz="1200" dirty="0"/>
              <a:t>, PFL and SEL.</a:t>
            </a:r>
          </a:p>
          <a:p>
            <a:pPr marL="231775" lvl="2" fontAlgn="base"/>
            <a:r>
              <a:rPr lang="en-US" sz="1400" i="1" u="sng" dirty="0"/>
              <a:t>Stress I/O</a:t>
            </a:r>
          </a:p>
          <a:p>
            <a:pPr marL="231775" lvl="3" fontAlgn="base"/>
            <a:r>
              <a:rPr lang="en-US" sz="1200" dirty="0"/>
              <a:t>Identical to the Reliability I/O test suite but the compute system node utilization is kept above 90%.  </a:t>
            </a:r>
          </a:p>
          <a:p>
            <a:pPr marL="231775" lvl="2" fontAlgn="base"/>
            <a:r>
              <a:rPr lang="en-US" sz="1400" i="1" u="sng" dirty="0"/>
              <a:t>Lustre Failover Stress I/O</a:t>
            </a:r>
          </a:p>
          <a:p>
            <a:pPr marL="231775" lvl="3" fontAlgn="base"/>
            <a:r>
              <a:rPr lang="en-US" sz="1200" dirty="0"/>
              <a:t>Utilizes the Stress I/O test suite and demonstrates that the filesystem can successfully complete an MDS/OSS failover/failback after every 15 minutes of I/O activity over defined time period.</a:t>
            </a:r>
          </a:p>
          <a:p>
            <a:pPr marL="231775" lvl="2" fontAlgn="base"/>
            <a:r>
              <a:rPr lang="en-US" sz="1400" i="1" u="sng" dirty="0"/>
              <a:t>Lustre </a:t>
            </a:r>
            <a:r>
              <a:rPr lang="en-US" sz="1400" i="1" u="sng" dirty="0" err="1"/>
              <a:t>LNet</a:t>
            </a:r>
            <a:r>
              <a:rPr lang="en-US" sz="1400" i="1" u="sng" dirty="0"/>
              <a:t> Router Failure</a:t>
            </a:r>
          </a:p>
          <a:p>
            <a:pPr marL="231775" lvl="3" fontAlgn="base"/>
            <a:r>
              <a:rPr lang="en-US" sz="1200" dirty="0"/>
              <a:t>Utilizes the Stress I/O test suite and demonstrates that the filesystem can survive an LNET router failure after every 15 minutes of I/O activity over a defined time period.  </a:t>
            </a:r>
          </a:p>
          <a:p>
            <a:pPr marL="231775" lvl="2" fontAlgn="base"/>
            <a:r>
              <a:rPr lang="en-US" sz="1400" i="1" u="sng" dirty="0"/>
              <a:t>Regression I/O</a:t>
            </a:r>
          </a:p>
          <a:p>
            <a:pPr marL="231775" lvl="3" fontAlgn="base"/>
            <a:r>
              <a:rPr lang="en-US" sz="1200" dirty="0"/>
              <a:t>Executes a subset of Cray regression tests which perform I/O operations with an option for random use of DNE remote directories.  </a:t>
            </a:r>
          </a:p>
          <a:p>
            <a:pPr marL="231775" lvl="2" fontAlgn="base"/>
            <a:r>
              <a:rPr lang="en-US" sz="1400" i="1" u="sng" dirty="0"/>
              <a:t>Sustained I/O</a:t>
            </a:r>
          </a:p>
          <a:p>
            <a:pPr marL="231775" lvl="3" fontAlgn="base"/>
            <a:r>
              <a:rPr lang="en-US" sz="1200" dirty="0"/>
              <a:t>Executes a set of I/O tests which perform write verification of all transfer operations.  </a:t>
            </a:r>
          </a:p>
          <a:p>
            <a:pPr marL="231775" lvl="2" fontAlgn="base"/>
            <a:r>
              <a:rPr lang="en-US" sz="1400" i="1" u="sng" dirty="0"/>
              <a:t>Lustre FS Checking with e2fsck</a:t>
            </a:r>
          </a:p>
          <a:p>
            <a:pPr marL="231775" lvl="3" fontAlgn="base"/>
            <a:r>
              <a:rPr lang="en-US" sz="1200" dirty="0"/>
              <a:t>Checks and repairs the consistency of each individual MDT/OST </a:t>
            </a:r>
            <a:r>
              <a:rPr lang="en-US" sz="1200" dirty="0" err="1"/>
              <a:t>LDiSKFS</a:t>
            </a:r>
            <a:r>
              <a:rPr lang="en-US" sz="1200" dirty="0"/>
              <a:t> device of the Lustre filesystem.  This is done before any testing is performed to ensure consistency before running test cases, and also after completion of each scale testing section to detect underlying file system problems.</a:t>
            </a:r>
          </a:p>
          <a:p>
            <a:pPr marL="231775" lvl="2" fontAlgn="base"/>
            <a:r>
              <a:rPr lang="en-US" sz="1400" u="sng" dirty="0"/>
              <a:t>Lustre FS Checking with </a:t>
            </a:r>
            <a:r>
              <a:rPr lang="en-US" sz="1400" u="sng" dirty="0" err="1"/>
              <a:t>lfsck</a:t>
            </a:r>
            <a:r>
              <a:rPr lang="en-US" sz="1400" u="sng" dirty="0"/>
              <a:t> with I/O</a:t>
            </a:r>
          </a:p>
          <a:p>
            <a:pPr marL="231775" lvl="3" fontAlgn="base"/>
            <a:r>
              <a:rPr lang="en-US" sz="1200" dirty="0"/>
              <a:t>Checks and repairs the distributed coherency of the Lustre filesystem with </a:t>
            </a:r>
            <a:r>
              <a:rPr lang="en-US" sz="1200" dirty="0" err="1"/>
              <a:t>lfsck_start</a:t>
            </a:r>
            <a:r>
              <a:rPr lang="en-US" sz="1200" dirty="0"/>
              <a:t> while I/O is running.  This is done before any testing is performed to ensure consistency before running test cases, and also after completion of scale testing to detect underlying file system problems.</a:t>
            </a:r>
          </a:p>
        </p:txBody>
      </p:sp>
    </p:spTree>
    <p:extLst>
      <p:ext uri="{BB962C8B-B14F-4D97-AF65-F5344CB8AC3E}">
        <p14:creationId xmlns:p14="http://schemas.microsoft.com/office/powerpoint/2010/main" val="28954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4802-9762-E64E-94F4-75E17F664874}"/>
              </a:ext>
            </a:extLst>
          </p:cNvPr>
          <p:cNvSpPr>
            <a:spLocks noGrp="1"/>
          </p:cNvSpPr>
          <p:nvPr>
            <p:ph type="title"/>
          </p:nvPr>
        </p:nvSpPr>
        <p:spPr/>
        <p:txBody>
          <a:bodyPr/>
          <a:lstStyle/>
          <a:p>
            <a:r>
              <a:rPr lang="en-US" dirty="0"/>
              <a:t>Flash Peak Performance</a:t>
            </a:r>
          </a:p>
        </p:txBody>
      </p:sp>
      <p:sp>
        <p:nvSpPr>
          <p:cNvPr id="5" name="Slide Number Placeholder 4">
            <a:extLst>
              <a:ext uri="{FF2B5EF4-FFF2-40B4-BE49-F238E27FC236}">
                <a16:creationId xmlns:a16="http://schemas.microsoft.com/office/drawing/2014/main" id="{C0C00F80-3D0D-0A47-9337-4E1F2537C6E9}"/>
              </a:ext>
            </a:extLst>
          </p:cNvPr>
          <p:cNvSpPr>
            <a:spLocks noGrp="1"/>
          </p:cNvSpPr>
          <p:nvPr>
            <p:ph type="sldNum" sz="quarter" idx="4"/>
          </p:nvPr>
        </p:nvSpPr>
        <p:spPr/>
        <p:txBody>
          <a:bodyPr/>
          <a:lstStyle/>
          <a:p>
            <a:pPr defTabSz="1088421">
              <a:buFontTx/>
              <a:buBlip>
                <a:blip r:embed="rId3"/>
              </a:buBlip>
            </a:pPr>
            <a:r>
              <a:rPr lang="en-US" dirty="0"/>
              <a:t>    </a:t>
            </a:r>
            <a:fld id="{104FC826-72BB-4AF1-BA01-A94F7396A7DC}" type="slidenum">
              <a:rPr lang="en-US" smtClean="0"/>
              <a:pPr defTabSz="1088421">
                <a:buFontTx/>
                <a:buBlip>
                  <a:blip r:embed="rId3"/>
                </a:buBlip>
              </a:pPr>
              <a:t>6</a:t>
            </a:fld>
            <a:endParaRPr lang="en-US" dirty="0"/>
          </a:p>
        </p:txBody>
      </p:sp>
      <p:graphicFrame>
        <p:nvGraphicFramePr>
          <p:cNvPr id="6" name="Table 6">
            <a:extLst>
              <a:ext uri="{FF2B5EF4-FFF2-40B4-BE49-F238E27FC236}">
                <a16:creationId xmlns:a16="http://schemas.microsoft.com/office/drawing/2014/main" id="{71F9D90F-0958-FA4B-B11E-1BC41BA7A889}"/>
              </a:ext>
            </a:extLst>
          </p:cNvPr>
          <p:cNvGraphicFramePr>
            <a:graphicFrameLocks noGrp="1"/>
          </p:cNvGraphicFramePr>
          <p:nvPr>
            <p:extLst>
              <p:ext uri="{D42A27DB-BD31-4B8C-83A1-F6EECF244321}">
                <p14:modId xmlns:p14="http://schemas.microsoft.com/office/powerpoint/2010/main" val="925332796"/>
              </p:ext>
            </p:extLst>
          </p:nvPr>
        </p:nvGraphicFramePr>
        <p:xfrm>
          <a:off x="389696" y="1248897"/>
          <a:ext cx="11421306" cy="3977640"/>
        </p:xfrm>
        <a:graphic>
          <a:graphicData uri="http://schemas.openxmlformats.org/drawingml/2006/table">
            <a:tbl>
              <a:tblPr firstRow="1" bandRow="1">
                <a:tableStyleId>{69012ECD-51FC-41F1-AA8D-1B2483CD663E}</a:tableStyleId>
              </a:tblPr>
              <a:tblGrid>
                <a:gridCol w="3362813">
                  <a:extLst>
                    <a:ext uri="{9D8B030D-6E8A-4147-A177-3AD203B41FA5}">
                      <a16:colId xmlns:a16="http://schemas.microsoft.com/office/drawing/2014/main" val="1346134192"/>
                    </a:ext>
                  </a:extLst>
                </a:gridCol>
                <a:gridCol w="2312536">
                  <a:extLst>
                    <a:ext uri="{9D8B030D-6E8A-4147-A177-3AD203B41FA5}">
                      <a16:colId xmlns:a16="http://schemas.microsoft.com/office/drawing/2014/main" val="2027435977"/>
                    </a:ext>
                  </a:extLst>
                </a:gridCol>
                <a:gridCol w="2312536">
                  <a:extLst>
                    <a:ext uri="{9D8B030D-6E8A-4147-A177-3AD203B41FA5}">
                      <a16:colId xmlns:a16="http://schemas.microsoft.com/office/drawing/2014/main" val="1982720334"/>
                    </a:ext>
                  </a:extLst>
                </a:gridCol>
                <a:gridCol w="3433421">
                  <a:extLst>
                    <a:ext uri="{9D8B030D-6E8A-4147-A177-3AD203B41FA5}">
                      <a16:colId xmlns:a16="http://schemas.microsoft.com/office/drawing/2014/main" val="169006908"/>
                    </a:ext>
                  </a:extLst>
                </a:gridCol>
              </a:tblGrid>
              <a:tr h="370840">
                <a:tc gridSpan="4">
                  <a:txBody>
                    <a:bodyPr/>
                    <a:lstStyle/>
                    <a:p>
                      <a:pPr algn="ctr"/>
                      <a:r>
                        <a:rPr lang="en-US" sz="1800" b="0" i="0" kern="1200" dirty="0">
                          <a:solidFill>
                            <a:schemeClr val="bg1"/>
                          </a:solidFill>
                          <a:effectLst/>
                          <a:latin typeface="+mn-lt"/>
                          <a:ea typeface="+mn-ea"/>
                          <a:cs typeface="+mn-cs"/>
                        </a:rPr>
                        <a:t>SSU Flash Performance IOR File-Per-Process Sequential 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9382720"/>
                  </a:ext>
                </a:extLst>
              </a:tr>
              <a:tr h="370840">
                <a:tc>
                  <a:txBody>
                    <a:bodyPr/>
                    <a:lstStyle/>
                    <a:p>
                      <a:pPr algn="ctr"/>
                      <a:r>
                        <a:rPr lang="en-US" b="1" dirty="0"/>
                        <a:t>Operation</a:t>
                      </a:r>
                    </a:p>
                    <a:p>
                      <a:pPr algn="ctr"/>
                      <a:r>
                        <a:rPr lang="en-US" b="1" dirty="0"/>
                        <a:t>GB/s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ZFS Compression Off</a:t>
                      </a:r>
                    </a:p>
                    <a:p>
                      <a:pPr algn="ctr"/>
                      <a:r>
                        <a:rPr lang="en-US" b="0" dirty="0"/>
                        <a:t>2x</a:t>
                      </a:r>
                      <a:r>
                        <a:rPr lang="en-US" b="1" dirty="0"/>
                        <a:t> </a:t>
                      </a:r>
                      <a:r>
                        <a:rPr lang="en-US" dirty="0"/>
                        <a:t>draid2:9d:12c:1s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ZFS Compression On</a:t>
                      </a:r>
                    </a:p>
                    <a:p>
                      <a:pPr algn="ctr"/>
                      <a:r>
                        <a:rPr lang="en-US" b="0" dirty="0"/>
                        <a:t>2x</a:t>
                      </a:r>
                      <a:r>
                        <a:rPr lang="en-US" b="1" dirty="0"/>
                        <a:t> </a:t>
                      </a:r>
                      <a:r>
                        <a:rPr lang="en-US" dirty="0"/>
                        <a:t>draid2:9d:12c:1s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LDISKFS </a:t>
                      </a:r>
                      <a:r>
                        <a:rPr lang="en-US" b="1" dirty="0" err="1"/>
                        <a:t>GridRAID</a:t>
                      </a:r>
                      <a:r>
                        <a:rPr lang="en-US" b="1" dirty="0"/>
                        <a:t> </a:t>
                      </a:r>
                    </a:p>
                    <a:p>
                      <a:pPr algn="ctr"/>
                      <a:r>
                        <a:rPr lang="en-US" b="0" dirty="0"/>
                        <a:t>2x 12(8+2)+1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6422195"/>
                  </a:ext>
                </a:extLst>
              </a:tr>
              <a:tr h="370840">
                <a:tc>
                  <a:txBody>
                    <a:bodyPr/>
                    <a:lstStyle/>
                    <a:p>
                      <a:r>
                        <a:rPr lang="en-US" dirty="0"/>
                        <a:t>DIO Writes Fix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47,.5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45.3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62.3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266477432"/>
                  </a:ext>
                </a:extLst>
              </a:tr>
              <a:tr h="370840">
                <a:tc>
                  <a:txBody>
                    <a:bodyPr/>
                    <a:lstStyle/>
                    <a:p>
                      <a:r>
                        <a:rPr lang="en-US" dirty="0"/>
                        <a:t>DIO Reads Fix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79.3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66.4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85.4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280769867"/>
                  </a:ext>
                </a:extLst>
              </a:tr>
              <a:tr h="370840">
                <a:tc>
                  <a:txBody>
                    <a:bodyPr/>
                    <a:lstStyle/>
                    <a:p>
                      <a:r>
                        <a:rPr lang="en-US" dirty="0"/>
                        <a:t>BIO Writes Fix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54.0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48.9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62.9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3469679"/>
                  </a:ext>
                </a:extLst>
              </a:tr>
              <a:tr h="370840">
                <a:tc>
                  <a:txBody>
                    <a:bodyPr/>
                    <a:lstStyle/>
                    <a:p>
                      <a:r>
                        <a:rPr lang="en-US" dirty="0"/>
                        <a:t>BIO Reads Fix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75.7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54.7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83.5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852826"/>
                  </a:ext>
                </a:extLst>
              </a:tr>
              <a:tr h="370840">
                <a:tc>
                  <a:txBody>
                    <a:bodyPr/>
                    <a:lstStyle/>
                    <a:p>
                      <a:r>
                        <a:rPr lang="en-US" dirty="0"/>
                        <a:t>DIO Writes Fix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46.2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43.1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469115976"/>
                  </a:ext>
                </a:extLst>
              </a:tr>
              <a:tr h="370840">
                <a:tc>
                  <a:txBody>
                    <a:bodyPr/>
                    <a:lstStyle/>
                    <a:p>
                      <a:r>
                        <a:rPr lang="en-US" dirty="0"/>
                        <a:t>DIO Reads Fix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78.6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66.2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80.6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346822416"/>
                  </a:ext>
                </a:extLst>
              </a:tr>
              <a:tr h="370840">
                <a:tc>
                  <a:txBody>
                    <a:bodyPr/>
                    <a:lstStyle/>
                    <a:p>
                      <a:r>
                        <a:rPr lang="en-US" dirty="0"/>
                        <a:t>BIO Writes Fix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55.1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53.1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0682463"/>
                  </a:ext>
                </a:extLst>
              </a:tr>
              <a:tr h="370840">
                <a:tc>
                  <a:txBody>
                    <a:bodyPr/>
                    <a:lstStyle/>
                    <a:p>
                      <a:r>
                        <a:rPr lang="en-US" dirty="0"/>
                        <a:t>BIO Reads Fix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56.3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78.9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5264477"/>
                  </a:ext>
                </a:extLst>
              </a:tr>
            </a:tbl>
          </a:graphicData>
        </a:graphic>
      </p:graphicFrame>
    </p:spTree>
    <p:extLst>
      <p:ext uri="{BB962C8B-B14F-4D97-AF65-F5344CB8AC3E}">
        <p14:creationId xmlns:p14="http://schemas.microsoft.com/office/powerpoint/2010/main" val="366625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4802-9762-E64E-94F4-75E17F664874}"/>
              </a:ext>
            </a:extLst>
          </p:cNvPr>
          <p:cNvSpPr>
            <a:spLocks noGrp="1"/>
          </p:cNvSpPr>
          <p:nvPr>
            <p:ph type="title"/>
          </p:nvPr>
        </p:nvSpPr>
        <p:spPr/>
        <p:txBody>
          <a:bodyPr/>
          <a:lstStyle/>
          <a:p>
            <a:r>
              <a:rPr lang="en-US" dirty="0"/>
              <a:t>HDD SSU-D2 Peak Performance</a:t>
            </a:r>
          </a:p>
        </p:txBody>
      </p:sp>
      <p:sp>
        <p:nvSpPr>
          <p:cNvPr id="5" name="Slide Number Placeholder 4">
            <a:extLst>
              <a:ext uri="{FF2B5EF4-FFF2-40B4-BE49-F238E27FC236}">
                <a16:creationId xmlns:a16="http://schemas.microsoft.com/office/drawing/2014/main" id="{C0C00F80-3D0D-0A47-9337-4E1F2537C6E9}"/>
              </a:ext>
            </a:extLst>
          </p:cNvPr>
          <p:cNvSpPr>
            <a:spLocks noGrp="1"/>
          </p:cNvSpPr>
          <p:nvPr>
            <p:ph type="sldNum" sz="quarter" idx="4"/>
          </p:nvPr>
        </p:nvSpPr>
        <p:spPr/>
        <p:txBody>
          <a:bodyPr/>
          <a:lstStyle/>
          <a:p>
            <a:pPr defTabSz="1088421"/>
            <a:fld id="{104FC826-72BB-4AF1-BA01-A94F7396A7DC}" type="slidenum">
              <a:rPr lang="en-US" smtClean="0"/>
              <a:pPr defTabSz="1088421"/>
              <a:t>7</a:t>
            </a:fld>
            <a:endParaRPr lang="en-US" dirty="0"/>
          </a:p>
        </p:txBody>
      </p:sp>
      <p:graphicFrame>
        <p:nvGraphicFramePr>
          <p:cNvPr id="6" name="Table 6">
            <a:extLst>
              <a:ext uri="{FF2B5EF4-FFF2-40B4-BE49-F238E27FC236}">
                <a16:creationId xmlns:a16="http://schemas.microsoft.com/office/drawing/2014/main" id="{71F9D90F-0958-FA4B-B11E-1BC41BA7A889}"/>
              </a:ext>
            </a:extLst>
          </p:cNvPr>
          <p:cNvGraphicFramePr>
            <a:graphicFrameLocks noGrp="1"/>
          </p:cNvGraphicFramePr>
          <p:nvPr>
            <p:extLst>
              <p:ext uri="{D42A27DB-BD31-4B8C-83A1-F6EECF244321}">
                <p14:modId xmlns:p14="http://schemas.microsoft.com/office/powerpoint/2010/main" val="4239723179"/>
              </p:ext>
            </p:extLst>
          </p:nvPr>
        </p:nvGraphicFramePr>
        <p:xfrm>
          <a:off x="389696" y="1246340"/>
          <a:ext cx="11421304" cy="3972560"/>
        </p:xfrm>
        <a:graphic>
          <a:graphicData uri="http://schemas.openxmlformats.org/drawingml/2006/table">
            <a:tbl>
              <a:tblPr firstRow="1" bandRow="1">
                <a:tableStyleId>{69012ECD-51FC-41F1-AA8D-1B2483CD663E}</a:tableStyleId>
              </a:tblPr>
              <a:tblGrid>
                <a:gridCol w="3323384">
                  <a:extLst>
                    <a:ext uri="{9D8B030D-6E8A-4147-A177-3AD203B41FA5}">
                      <a16:colId xmlns:a16="http://schemas.microsoft.com/office/drawing/2014/main" val="1346134192"/>
                    </a:ext>
                  </a:extLst>
                </a:gridCol>
                <a:gridCol w="2419334">
                  <a:extLst>
                    <a:ext uri="{9D8B030D-6E8A-4147-A177-3AD203B41FA5}">
                      <a16:colId xmlns:a16="http://schemas.microsoft.com/office/drawing/2014/main" val="2027435977"/>
                    </a:ext>
                  </a:extLst>
                </a:gridCol>
                <a:gridCol w="2419334">
                  <a:extLst>
                    <a:ext uri="{9D8B030D-6E8A-4147-A177-3AD203B41FA5}">
                      <a16:colId xmlns:a16="http://schemas.microsoft.com/office/drawing/2014/main" val="2484408822"/>
                    </a:ext>
                  </a:extLst>
                </a:gridCol>
                <a:gridCol w="3259252">
                  <a:extLst>
                    <a:ext uri="{9D8B030D-6E8A-4147-A177-3AD203B41FA5}">
                      <a16:colId xmlns:a16="http://schemas.microsoft.com/office/drawing/2014/main" val="169006908"/>
                    </a:ext>
                  </a:extLst>
                </a:gridCol>
              </a:tblGrid>
              <a:tr h="260275">
                <a:tc gridSpan="4">
                  <a:txBody>
                    <a:bodyPr/>
                    <a:lstStyle/>
                    <a:p>
                      <a:pPr algn="ctr"/>
                      <a:r>
                        <a:rPr lang="en-US" sz="1800" b="0" i="0" kern="1200" dirty="0">
                          <a:solidFill>
                            <a:schemeClr val="bg1"/>
                          </a:solidFill>
                          <a:effectLst/>
                          <a:latin typeface="+mn-lt"/>
                          <a:ea typeface="+mn-ea"/>
                          <a:cs typeface="+mn-cs"/>
                        </a:rPr>
                        <a:t>SSU HDD D2 Performance IOR File-Per-Process Sequential 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9382720"/>
                  </a:ext>
                </a:extLst>
              </a:tr>
              <a:tr h="370840">
                <a:tc>
                  <a:txBody>
                    <a:bodyPr/>
                    <a:lstStyle/>
                    <a:p>
                      <a:pPr algn="ctr"/>
                      <a:r>
                        <a:rPr lang="en-US" b="1" dirty="0"/>
                        <a:t>Operation </a:t>
                      </a:r>
                    </a:p>
                    <a:p>
                      <a:pPr algn="ctr"/>
                      <a:r>
                        <a:rPr lang="en-US" b="1" dirty="0"/>
                        <a:t>GB/s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ZFS Compression Off</a:t>
                      </a:r>
                    </a:p>
                    <a:p>
                      <a:pPr algn="ctr"/>
                      <a:r>
                        <a:rPr lang="en-US" b="0" dirty="0"/>
                        <a:t>4x</a:t>
                      </a:r>
                      <a:r>
                        <a:rPr lang="en-US" b="1" dirty="0"/>
                        <a:t> </a:t>
                      </a:r>
                      <a:r>
                        <a:rPr lang="en-US" dirty="0"/>
                        <a:t>draid2:16d:53c:2s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ZFS Compression On</a:t>
                      </a:r>
                    </a:p>
                    <a:p>
                      <a:pPr algn="ctr"/>
                      <a:r>
                        <a:rPr lang="en-US" b="0" dirty="0"/>
                        <a:t>4x</a:t>
                      </a:r>
                      <a:r>
                        <a:rPr lang="en-US" b="1" dirty="0"/>
                        <a:t> </a:t>
                      </a:r>
                      <a:r>
                        <a:rPr lang="en-US" dirty="0"/>
                        <a:t>draid2:16d:53c:2s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LDISKFS </a:t>
                      </a:r>
                      <a:r>
                        <a:rPr lang="en-US" b="1" dirty="0" err="1"/>
                        <a:t>GridRAID</a:t>
                      </a:r>
                      <a:r>
                        <a:rPr lang="en-US" b="1" dirty="0"/>
                        <a:t> </a:t>
                      </a:r>
                    </a:p>
                    <a:p>
                      <a:pPr algn="ctr"/>
                      <a:r>
                        <a:rPr lang="en-US" b="0" dirty="0"/>
                        <a:t>4x 53(8+2)+1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6422195"/>
                  </a:ext>
                </a:extLst>
              </a:tr>
              <a:tr h="370840">
                <a:tc>
                  <a:txBody>
                    <a:bodyPr/>
                    <a:lstStyle/>
                    <a:p>
                      <a:r>
                        <a:rPr lang="en-US" b="0" dirty="0"/>
                        <a:t>DIO Writes Fix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15.5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28.6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36.7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266477432"/>
                  </a:ext>
                </a:extLst>
              </a:tr>
              <a:tr h="370840">
                <a:tc>
                  <a:txBody>
                    <a:bodyPr/>
                    <a:lstStyle/>
                    <a:p>
                      <a:r>
                        <a:rPr lang="en-US" b="0" dirty="0"/>
                        <a:t>DIO Reads Fix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35.5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63.4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36.4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280769867"/>
                  </a:ext>
                </a:extLst>
              </a:tr>
              <a:tr h="370840">
                <a:tc>
                  <a:txBody>
                    <a:bodyPr/>
                    <a:lstStyle/>
                    <a:p>
                      <a:r>
                        <a:rPr lang="en-US" b="0" dirty="0"/>
                        <a:t>BIO Writes Fix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49.0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3469679"/>
                  </a:ext>
                </a:extLst>
              </a:tr>
              <a:tr h="370840">
                <a:tc>
                  <a:txBody>
                    <a:bodyPr/>
                    <a:lstStyle/>
                    <a:p>
                      <a:r>
                        <a:rPr lang="en-US" b="0" dirty="0"/>
                        <a:t>BIO Reads Fix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30.9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852826"/>
                  </a:ext>
                </a:extLst>
              </a:tr>
              <a:tr h="370840">
                <a:tc>
                  <a:txBody>
                    <a:bodyPr/>
                    <a:lstStyle/>
                    <a:p>
                      <a:r>
                        <a:rPr lang="en-US" dirty="0"/>
                        <a:t>DIO Writes Fix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36.0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06217792"/>
                  </a:ext>
                </a:extLst>
              </a:tr>
              <a:tr h="370840">
                <a:tc>
                  <a:txBody>
                    <a:bodyPr/>
                    <a:lstStyle/>
                    <a:p>
                      <a:r>
                        <a:rPr lang="en-US" dirty="0"/>
                        <a:t>DIO Reads Fix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60.6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en-US" sz="1800" b="0" i="0" u="none" strike="noStrike" dirty="0">
                          <a:solidFill>
                            <a:srgbClr val="000000"/>
                          </a:solidFill>
                          <a:effectLst/>
                          <a:latin typeface="+mn-lt"/>
                        </a:rPr>
                        <a:t>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56000539"/>
                  </a:ext>
                </a:extLst>
              </a:tr>
              <a:tr h="370840">
                <a:tc>
                  <a:txBody>
                    <a:bodyPr/>
                    <a:lstStyle/>
                    <a:p>
                      <a:r>
                        <a:rPr lang="en-US" b="0" dirty="0"/>
                        <a:t>BIO Writes Fix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47.4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4941624"/>
                  </a:ext>
                </a:extLst>
              </a:tr>
              <a:tr h="370840">
                <a:tc>
                  <a:txBody>
                    <a:bodyPr/>
                    <a:lstStyle/>
                    <a:p>
                      <a:r>
                        <a:rPr lang="en-US" b="0" dirty="0"/>
                        <a:t>BIO Reads Fix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29.7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42,.2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31.9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003544"/>
                  </a:ext>
                </a:extLst>
              </a:tr>
            </a:tbl>
          </a:graphicData>
        </a:graphic>
      </p:graphicFrame>
    </p:spTree>
    <p:extLst>
      <p:ext uri="{BB962C8B-B14F-4D97-AF65-F5344CB8AC3E}">
        <p14:creationId xmlns:p14="http://schemas.microsoft.com/office/powerpoint/2010/main" val="327292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CF8FB-9EF5-B6E0-0DD6-2C465099AD64}"/>
              </a:ext>
            </a:extLst>
          </p:cNvPr>
          <p:cNvSpPr>
            <a:spLocks noGrp="1"/>
          </p:cNvSpPr>
          <p:nvPr>
            <p:ph type="title"/>
          </p:nvPr>
        </p:nvSpPr>
        <p:spPr/>
        <p:txBody>
          <a:bodyPr/>
          <a:lstStyle/>
          <a:p>
            <a:r>
              <a:rPr lang="en-GB" dirty="0"/>
              <a:t>Enhanced Monitoring</a:t>
            </a:r>
          </a:p>
        </p:txBody>
      </p:sp>
      <p:sp>
        <p:nvSpPr>
          <p:cNvPr id="5" name="Text Placeholder 4">
            <a:extLst>
              <a:ext uri="{FF2B5EF4-FFF2-40B4-BE49-F238E27FC236}">
                <a16:creationId xmlns:a16="http://schemas.microsoft.com/office/drawing/2014/main" id="{509C6F48-92A1-8DA4-B9D1-9AB9FEA20AE7}"/>
              </a:ext>
            </a:extLst>
          </p:cNvPr>
          <p:cNvSpPr>
            <a:spLocks noGrp="1"/>
          </p:cNvSpPr>
          <p:nvPr>
            <p:ph type="body" sz="quarter" idx="14"/>
          </p:nvPr>
        </p:nvSpPr>
        <p:spPr/>
        <p:txBody>
          <a:bodyPr/>
          <a:lstStyle/>
          <a:p>
            <a:r>
              <a:rPr lang="en-SE" dirty="0"/>
              <a:t>The RFSF API (a.k.a. the DP-API)</a:t>
            </a:r>
          </a:p>
        </p:txBody>
      </p:sp>
    </p:spTree>
    <p:extLst>
      <p:ext uri="{BB962C8B-B14F-4D97-AF65-F5344CB8AC3E}">
        <p14:creationId xmlns:p14="http://schemas.microsoft.com/office/powerpoint/2010/main" val="403483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7DA8-5C51-7022-C242-4AA31F707138}"/>
              </a:ext>
            </a:extLst>
          </p:cNvPr>
          <p:cNvSpPr>
            <a:spLocks noGrp="1"/>
          </p:cNvSpPr>
          <p:nvPr>
            <p:ph type="title"/>
          </p:nvPr>
        </p:nvSpPr>
        <p:spPr/>
        <p:txBody>
          <a:bodyPr/>
          <a:lstStyle/>
          <a:p>
            <a:r>
              <a:rPr lang="en-US"/>
              <a:t>Redfish/Swordfish Brief overview</a:t>
            </a:r>
          </a:p>
        </p:txBody>
      </p:sp>
      <p:sp>
        <p:nvSpPr>
          <p:cNvPr id="3" name="Text Placeholder 2">
            <a:extLst>
              <a:ext uri="{FF2B5EF4-FFF2-40B4-BE49-F238E27FC236}">
                <a16:creationId xmlns:a16="http://schemas.microsoft.com/office/drawing/2014/main" id="{117D9675-6201-54E1-3DF8-7B334FAE1C65}"/>
              </a:ext>
            </a:extLst>
          </p:cNvPr>
          <p:cNvSpPr>
            <a:spLocks noGrp="1"/>
          </p:cNvSpPr>
          <p:nvPr>
            <p:ph type="body" sz="quarter" idx="17"/>
          </p:nvPr>
        </p:nvSpPr>
        <p:spPr>
          <a:xfrm>
            <a:off x="388938" y="1018211"/>
            <a:ext cx="8180027" cy="5077790"/>
          </a:xfrm>
        </p:spPr>
        <p:txBody>
          <a:bodyPr vert="horz" lIns="0" tIns="0" rIns="0" bIns="0" rtlCol="0" anchor="t">
            <a:normAutofit/>
          </a:bodyPr>
          <a:lstStyle/>
          <a:p>
            <a:r>
              <a:rPr lang="en-US" dirty="0"/>
              <a:t>Redfish (DTMF):</a:t>
            </a:r>
          </a:p>
          <a:p>
            <a:pPr lvl="1"/>
            <a:r>
              <a:rPr lang="en-US" dirty="0">
                <a:latin typeface="MetricHPE"/>
              </a:rPr>
              <a:t>Standard and application programming interface (API) designed to deliver simple and secure management for converged, hybrid IT, and the Software Defined Data Center (SDDC)</a:t>
            </a:r>
          </a:p>
          <a:p>
            <a:pPr lvl="1"/>
            <a:r>
              <a:rPr lang="en-US" dirty="0">
                <a:latin typeface="MetricHPE"/>
              </a:rPr>
              <a:t>Provides RESTful interface semantics to access schema based data model to conduct management operations</a:t>
            </a:r>
          </a:p>
          <a:p>
            <a:pPr lvl="1"/>
            <a:r>
              <a:rPr lang="en-US" dirty="0"/>
              <a:t>Suitable for a wide range of devices, from stand-alone servers, to composable infrastructures, and to large-scale cloud environments.</a:t>
            </a:r>
          </a:p>
          <a:p>
            <a:pPr marL="228600" lvl="1" indent="0">
              <a:buNone/>
            </a:pPr>
            <a:endParaRPr lang="en-US" dirty="0"/>
          </a:p>
          <a:p>
            <a:r>
              <a:rPr lang="en-US" dirty="0"/>
              <a:t>Swordfish (SNIA):</a:t>
            </a:r>
          </a:p>
          <a:p>
            <a:pPr lvl="1"/>
            <a:r>
              <a:rPr lang="en-US" dirty="0"/>
              <a:t>Extension to Redfish Scalable Platforms Management API </a:t>
            </a:r>
          </a:p>
          <a:p>
            <a:pPr lvl="1"/>
            <a:r>
              <a:rPr lang="en-US" dirty="0"/>
              <a:t>Defines comprehensive, RESTful API for storage management that addresses:</a:t>
            </a:r>
          </a:p>
          <a:p>
            <a:pPr lvl="2"/>
            <a:r>
              <a:rPr lang="en-US" dirty="0"/>
              <a:t>Block storage</a:t>
            </a:r>
          </a:p>
          <a:p>
            <a:pPr lvl="2"/>
            <a:r>
              <a:rPr lang="en-US" dirty="0"/>
              <a:t>File systems</a:t>
            </a:r>
          </a:p>
          <a:p>
            <a:pPr lvl="2"/>
            <a:r>
              <a:rPr lang="en-US" dirty="0"/>
              <a:t>Object storage</a:t>
            </a:r>
          </a:p>
          <a:p>
            <a:pPr lvl="2"/>
            <a:r>
              <a:rPr lang="en-US" dirty="0"/>
              <a:t>Storage network infrastructure</a:t>
            </a:r>
          </a:p>
          <a:p>
            <a:pPr marL="0" indent="0">
              <a:buNone/>
            </a:pPr>
            <a:endParaRPr lang="en-US" dirty="0">
              <a:latin typeface="MetricHPE"/>
            </a:endParaRPr>
          </a:p>
          <a:p>
            <a:endParaRPr lang="en-US" dirty="0"/>
          </a:p>
          <a:p>
            <a:endParaRPr lang="en-US" dirty="0"/>
          </a:p>
        </p:txBody>
      </p:sp>
      <p:sp>
        <p:nvSpPr>
          <p:cNvPr id="5" name="Slide Number Placeholder 4">
            <a:extLst>
              <a:ext uri="{FF2B5EF4-FFF2-40B4-BE49-F238E27FC236}">
                <a16:creationId xmlns:a16="http://schemas.microsoft.com/office/drawing/2014/main" id="{F5C8F83D-FA57-CE97-3435-C9A61B9DCFA0}"/>
              </a:ext>
            </a:extLst>
          </p:cNvPr>
          <p:cNvSpPr>
            <a:spLocks noGrp="1"/>
          </p:cNvSpPr>
          <p:nvPr>
            <p:ph type="sldNum" sz="quarter" idx="19"/>
          </p:nvPr>
        </p:nvSpPr>
        <p:spPr>
          <a:xfrm>
            <a:off x="11202856" y="6301811"/>
            <a:ext cx="684344" cy="365125"/>
          </a:xfrm>
          <a:prstGeom prst="rect">
            <a:avLst/>
          </a:prstGeom>
        </p:spPr>
        <p:txBody>
          <a:bodyPr vert="horz" lIns="91440" tIns="45720" rIns="91440" bIns="45720" rtlCol="0" anchor="ctr"/>
          <a:lstStyle>
            <a:defPPr>
              <a:defRPr lang="en-US"/>
            </a:defPPr>
            <a:lvl1pPr marL="205699" indent="-205699" algn="l" defTabSz="914400" rtl="0" eaLnBrk="1" latinLnBrk="0" hangingPunct="1">
              <a:lnSpc>
                <a:spcPct val="90000"/>
              </a:lnSpc>
              <a:buSzPct val="120000"/>
              <a:buFontTx/>
              <a:buBlip>
                <a:blip r:embed="rId2"/>
              </a:buBlip>
              <a:defRPr sz="2000" kern="1200" cap="all" normalizeH="0" baseline="10000">
                <a:solidFill>
                  <a:schemeClr val="bg2"/>
                </a:solidFill>
                <a:latin typeface="MetricHPE" panose="020B030303020206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21">
              <a:buFontTx/>
              <a:buBlip>
                <a:blip r:embed="rId3"/>
              </a:buBlip>
            </a:pPr>
            <a:fld id="{104FC826-72BB-4AF1-BA01-A94F7396A7DC}" type="slidenum">
              <a:rPr lang="en-US" smtClean="0"/>
              <a:pPr defTabSz="1088421">
                <a:buFontTx/>
                <a:buBlip>
                  <a:blip r:embed="rId3"/>
                </a:buBlip>
              </a:pPr>
              <a:t>9</a:t>
            </a:fld>
            <a:endParaRPr lang="en-US"/>
          </a:p>
        </p:txBody>
      </p:sp>
      <p:pic>
        <p:nvPicPr>
          <p:cNvPr id="6" name="Picture 5">
            <a:extLst>
              <a:ext uri="{FF2B5EF4-FFF2-40B4-BE49-F238E27FC236}">
                <a16:creationId xmlns:a16="http://schemas.microsoft.com/office/drawing/2014/main" id="{2576DD8E-5F93-66D2-C750-54F7A107F737}"/>
              </a:ext>
            </a:extLst>
          </p:cNvPr>
          <p:cNvPicPr>
            <a:picLocks noChangeAspect="1"/>
          </p:cNvPicPr>
          <p:nvPr/>
        </p:nvPicPr>
        <p:blipFill>
          <a:blip r:embed="rId4"/>
          <a:stretch>
            <a:fillRect/>
          </a:stretch>
        </p:blipFill>
        <p:spPr>
          <a:xfrm>
            <a:off x="8980602" y="1018211"/>
            <a:ext cx="2586087" cy="1822832"/>
          </a:xfrm>
          <a:prstGeom prst="rect">
            <a:avLst/>
          </a:prstGeom>
        </p:spPr>
      </p:pic>
      <p:pic>
        <p:nvPicPr>
          <p:cNvPr id="7" name="Picture 6">
            <a:extLst>
              <a:ext uri="{FF2B5EF4-FFF2-40B4-BE49-F238E27FC236}">
                <a16:creationId xmlns:a16="http://schemas.microsoft.com/office/drawing/2014/main" id="{9331B6D8-114D-A33A-FC9D-B2CEAAD3AB4F}"/>
              </a:ext>
            </a:extLst>
          </p:cNvPr>
          <p:cNvPicPr>
            <a:picLocks noChangeAspect="1"/>
          </p:cNvPicPr>
          <p:nvPr/>
        </p:nvPicPr>
        <p:blipFill>
          <a:blip r:embed="rId5"/>
          <a:stretch>
            <a:fillRect/>
          </a:stretch>
        </p:blipFill>
        <p:spPr>
          <a:xfrm>
            <a:off x="9371291" y="3642994"/>
            <a:ext cx="1935260" cy="2050167"/>
          </a:xfrm>
          <a:prstGeom prst="rect">
            <a:avLst/>
          </a:prstGeom>
        </p:spPr>
      </p:pic>
    </p:spTree>
    <p:extLst>
      <p:ext uri="{BB962C8B-B14F-4D97-AF65-F5344CB8AC3E}">
        <p14:creationId xmlns:p14="http://schemas.microsoft.com/office/powerpoint/2010/main" val="224453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PE Standard 16x9 White Template">
  <a:themeElements>
    <a:clrScheme name="HPE">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00000"/>
      </a:hlink>
      <a:folHlink>
        <a:srgbClr val="000000"/>
      </a:folHlink>
    </a:clrScheme>
    <a:fontScheme name="MetricHPE">
      <a:majorFont>
        <a:latin typeface="MetricHPE"/>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noFill/>
        <a:ln w="57150">
          <a:solidFill>
            <a:schemeClr val="accent1"/>
          </a:solidFill>
        </a:ln>
      </a:spPr>
      <a:bodyPr tIns="91440" bIns="91440"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57150">
          <a:noFill/>
          <a:miter lim="800000"/>
        </a:ln>
      </a:spPr>
      <a:bodyPr wrap="square" lIns="90000" tIns="90000" rIns="90000" bIns="90000" rtlCol="0" anchor="ctr" anchorCtr="0">
        <a:noAutofit/>
      </a:bodyPr>
      <a:lstStyle>
        <a:defPPr marL="0" indent="0" algn="ctr">
          <a:lnSpc>
            <a:spcPct val="90000"/>
          </a:lnSpc>
          <a:spcBef>
            <a:spcPts val="400"/>
          </a:spcBef>
          <a:buFont typeface="MetricHPE" panose="020B0503030202060203" pitchFamily="34" charset="0"/>
          <a:buNone/>
          <a:defRPr dirty="0" err="1" smtClean="0"/>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extLst>
    <a:ext uri="{05A4C25C-085E-4340-85A3-A5531E510DB2}">
      <thm15:themeFamily xmlns:thm15="http://schemas.microsoft.com/office/thememl/2012/main" name="HPE Standard 16x9 White Template" id="{95AD0B46-8996-43D6-A757-ECCCFC03F9B8}" vid="{83FBB3FB-0FD9-4489-83E5-958E13ED0952}"/>
    </a:ext>
  </a:extLst>
</a:theme>
</file>

<file path=ppt/theme/theme2.xml><?xml version="1.0" encoding="utf-8"?>
<a:theme xmlns:a="http://schemas.openxmlformats.org/drawingml/2006/main" name="Office Theme">
  <a:themeElements>
    <a:clrScheme name="HPE Spring 2019">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1A982"/>
      </a:hlink>
      <a:folHlink>
        <a:srgbClr val="01A982"/>
      </a:folHlink>
    </a:clrScheme>
    <a:fontScheme name="HPE Standard">
      <a:majorFont>
        <a:latin typeface="MetricHPE Semibold"/>
        <a:ea typeface=""/>
        <a:cs typeface=""/>
      </a:majorFont>
      <a:minorFont>
        <a:latin typeface="MetricHP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PE Spring 2019">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1A982"/>
      </a:hlink>
      <a:folHlink>
        <a:srgbClr val="01A982"/>
      </a:folHlink>
    </a:clrScheme>
    <a:fontScheme name="HPE Standard">
      <a:majorFont>
        <a:latin typeface="MetricHPE Semibold"/>
        <a:ea typeface=""/>
        <a:cs typeface=""/>
      </a:majorFont>
      <a:minorFont>
        <a:latin typeface="MetricHP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51DBBB0DDA7240966A2CAAEEA25A83" ma:contentTypeVersion="19" ma:contentTypeDescription="Create a new document." ma:contentTypeScope="" ma:versionID="43ca7c0dabd0294eeff3655c5d79f972">
  <xsd:schema xmlns:xsd="http://www.w3.org/2001/XMLSchema" xmlns:xs="http://www.w3.org/2001/XMLSchema" xmlns:p="http://schemas.microsoft.com/office/2006/metadata/properties" xmlns:ns2="2c14400c-72b3-4fdd-b4e3-70d420abe559" xmlns:ns3="7ed3d78a-2297-4105-8e6a-297c1baab202" xmlns:ns4="528dc42b-a8a9-4871-b1aa-61453096122c" targetNamespace="http://schemas.microsoft.com/office/2006/metadata/properties" ma:root="true" ma:fieldsID="9b6fb35300030516a92ce98b19fd86fa" ns2:_="" ns3:_="" ns4:_="">
    <xsd:import namespace="2c14400c-72b3-4fdd-b4e3-70d420abe559"/>
    <xsd:import namespace="7ed3d78a-2297-4105-8e6a-297c1baab202"/>
    <xsd:import namespace="528dc42b-a8a9-4871-b1aa-6145309612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14400c-72b3-4fdd-b4e3-70d420abe55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d3d78a-2297-4105-8e6a-297c1baab20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aa102e-2e4d-4f82-9951-c6a7f8de6b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8dc42b-a8a9-4871-b1aa-61453096122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b5c026e-7141-441a-ba4a-a94b63737057" ma:internalName="TaxCatchAll" ma:showField="CatchAllData" ma:web="2c14400c-72b3-4fdd-b4e3-70d420abe5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d3d78a-2297-4105-8e6a-297c1baab202">
      <Terms xmlns="http://schemas.microsoft.com/office/infopath/2007/PartnerControls"/>
    </lcf76f155ced4ddcb4097134ff3c332f>
    <TaxCatchAll xmlns="528dc42b-a8a9-4871-b1aa-61453096122c" xsi:nil="true"/>
    <SharedWithUsers xmlns="2c14400c-72b3-4fdd-b4e3-70d420abe559">
      <UserInfo>
        <DisplayName>Kato, Kimberly</DisplayName>
        <AccountId>1606</AccountId>
        <AccountType/>
      </UserInfo>
      <UserInfo>
        <DisplayName>Pokorny, Dusan</DisplayName>
        <AccountId>606</AccountId>
        <AccountType/>
      </UserInfo>
    </SharedWithUsers>
  </documentManagement>
</p:properties>
</file>

<file path=customXml/itemProps1.xml><?xml version="1.0" encoding="utf-8"?>
<ds:datastoreItem xmlns:ds="http://schemas.openxmlformats.org/officeDocument/2006/customXml" ds:itemID="{6CD051DA-A6F6-43A0-BE66-6C8CF91EB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14400c-72b3-4fdd-b4e3-70d420abe559"/>
    <ds:schemaRef ds:uri="7ed3d78a-2297-4105-8e6a-297c1baab202"/>
    <ds:schemaRef ds:uri="528dc42b-a8a9-4871-b1aa-6145309612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D944FE-890C-4298-9870-17379104C950}">
  <ds:schemaRefs>
    <ds:schemaRef ds:uri="http://schemas.microsoft.com/sharepoint/v3/contenttype/forms"/>
  </ds:schemaRefs>
</ds:datastoreItem>
</file>

<file path=customXml/itemProps3.xml><?xml version="1.0" encoding="utf-8"?>
<ds:datastoreItem xmlns:ds="http://schemas.openxmlformats.org/officeDocument/2006/customXml" ds:itemID="{FA1DBCB6-EFE7-474E-96F3-B57788D39F47}">
  <ds:schemaRef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purl.org/dc/elements/1.1/"/>
    <ds:schemaRef ds:uri="528dc42b-a8a9-4871-b1aa-61453096122c"/>
    <ds:schemaRef ds:uri="7ed3d78a-2297-4105-8e6a-297c1baab202"/>
    <ds:schemaRef ds:uri="http://schemas.microsoft.com/office/2006/metadata/properties"/>
    <ds:schemaRef ds:uri="2c14400c-72b3-4fdd-b4e3-70d420abe559"/>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HPE_Standard_Metric_16x9_080117</Template>
  <TotalTime>20399</TotalTime>
  <Words>3570</Words>
  <Application>Microsoft Macintosh PowerPoint</Application>
  <PresentationFormat>Widescreen</PresentationFormat>
  <Paragraphs>474</Paragraphs>
  <Slides>26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MetricHPE</vt:lpstr>
      <vt:lpstr>Courier New</vt:lpstr>
      <vt:lpstr>MetricHPE Light</vt:lpstr>
      <vt:lpstr>HPE Standard 16x9 White Template</vt:lpstr>
      <vt:lpstr>PowerPoint Presentation</vt:lpstr>
      <vt:lpstr>Agenda</vt:lpstr>
      <vt:lpstr>Lustre Development Efforts</vt:lpstr>
      <vt:lpstr>Main focus areas of the HPE HPC Storage Development Team</vt:lpstr>
      <vt:lpstr>Lustre/HPC Storage Development team</vt:lpstr>
      <vt:lpstr>Flash Peak Performance</vt:lpstr>
      <vt:lpstr>HDD SSU-D2 Peak Performance</vt:lpstr>
      <vt:lpstr>Enhanced Monitoring</vt:lpstr>
      <vt:lpstr>Redfish/Swordfish Brief overview</vt:lpstr>
      <vt:lpstr>Datapath API Deployment and Access Details - Current</vt:lpstr>
      <vt:lpstr>Request data flow - Current</vt:lpstr>
      <vt:lpstr>Request data flow - Future</vt:lpstr>
      <vt:lpstr>Resource tree representation of the cluster</vt:lpstr>
      <vt:lpstr>Resource tree representation of the cluster cont.</vt:lpstr>
      <vt:lpstr>Events</vt:lpstr>
      <vt:lpstr>Generic Events</vt:lpstr>
      <vt:lpstr>Metricreport events</vt:lpstr>
      <vt:lpstr>Client Side EventDestination “Receivers” </vt:lpstr>
      <vt:lpstr>Tiering and Data Management</vt:lpstr>
      <vt:lpstr>SCALABLE SEARCH</vt:lpstr>
      <vt:lpstr>So what can Brindexer do ???</vt:lpstr>
      <vt:lpstr>Use Cases – Query – Find 10 large files</vt:lpstr>
      <vt:lpstr>Use Cases – Find “old” and large files</vt:lpstr>
      <vt:lpstr>Use Cases – Power User examples</vt:lpstr>
      <vt:lpstr>Summary ??</vt:lpstr>
      <vt:lpstr>(for listening to a madmans ramblings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Torben Kling Petersen</dc:creator>
  <cp:lastModifiedBy>Torben Kling Petersen</cp:lastModifiedBy>
  <cp:revision>260</cp:revision>
  <dcterms:created xsi:type="dcterms:W3CDTF">2022-09-23T08:16:30Z</dcterms:created>
  <dcterms:modified xsi:type="dcterms:W3CDTF">2024-09-20T06:52:07Z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y fmtid="{D5CDD505-2E9C-101B-9397-08002B2CF9AE}" pid="5" name="ContentTypeId">
    <vt:lpwstr>0x010100FD51DBBB0DDA7240966A2CAAEEA25A83</vt:lpwstr>
  </property>
  <property fmtid="{D5CDD505-2E9C-101B-9397-08002B2CF9AE}" pid="6" name="MediaServiceImageTags">
    <vt:lpwstr/>
  </property>
</Properties>
</file>